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 id="273" r:id="rId66"/>
    <p:sldId id="274" r:id="rId67"/>
    <p:sldId id="275" r:id="rId68"/>
    <p:sldId id="276"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Roca Two" charset="1" panose="00000500000000000000"/>
      <p:regular r:id="rId19"/>
    </p:embeddedFont>
    <p:embeddedFont>
      <p:font typeface="Roca Two Bold" charset="1" panose="00000800000000000000"/>
      <p:regular r:id="rId20"/>
    </p:embeddedFont>
    <p:embeddedFont>
      <p:font typeface="Roca Two Italics" charset="1" panose="00000400000000000000"/>
      <p:regular r:id="rId21"/>
    </p:embeddedFont>
    <p:embeddedFont>
      <p:font typeface="Roca Two Bold Italics" charset="1" panose="00000800000000000000"/>
      <p:regular r:id="rId22"/>
    </p:embeddedFont>
    <p:embeddedFont>
      <p:font typeface="Roca Two Thin" charset="1" panose="00000200000000000000"/>
      <p:regular r:id="rId23"/>
    </p:embeddedFont>
    <p:embeddedFont>
      <p:font typeface="Roca Two Thin Italics" charset="1" panose="00000200000000000000"/>
      <p:regular r:id="rId24"/>
    </p:embeddedFont>
    <p:embeddedFont>
      <p:font typeface="Roca Two Light" charset="1" panose="00000400000000000000"/>
      <p:regular r:id="rId25"/>
    </p:embeddedFont>
    <p:embeddedFont>
      <p:font typeface="Roca Two Light Italics" charset="1" panose="00000400000000000000"/>
      <p:regular r:id="rId26"/>
    </p:embeddedFont>
    <p:embeddedFont>
      <p:font typeface="Roca Two Ultra-Bold" charset="1" panose="00000A00000000000000"/>
      <p:regular r:id="rId27"/>
    </p:embeddedFont>
    <p:embeddedFont>
      <p:font typeface="Roca Two Ultra-Bold Italics" charset="1" panose="00000A00000000000000"/>
      <p:regular r:id="rId28"/>
    </p:embeddedFont>
    <p:embeddedFont>
      <p:font typeface="Roca Two Heavy" charset="1" panose="00000A00000000000000"/>
      <p:regular r:id="rId29"/>
    </p:embeddedFont>
    <p:embeddedFont>
      <p:font typeface="Roca Two Heavy Italics" charset="1" panose="00000A00000000000000"/>
      <p:regular r:id="rId30"/>
    </p:embeddedFont>
    <p:embeddedFont>
      <p:font typeface="Montserrat" charset="1" panose="00000500000000000000"/>
      <p:regular r:id="rId31"/>
    </p:embeddedFont>
    <p:embeddedFont>
      <p:font typeface="Montserrat Bold" charset="1" panose="00000800000000000000"/>
      <p:regular r:id="rId32"/>
    </p:embeddedFont>
    <p:embeddedFont>
      <p:font typeface="Montserrat Italics" charset="1" panose="00000500000000000000"/>
      <p:regular r:id="rId33"/>
    </p:embeddedFont>
    <p:embeddedFont>
      <p:font typeface="Montserrat Bold Italics" charset="1" panose="00000800000000000000"/>
      <p:regular r:id="rId34"/>
    </p:embeddedFont>
    <p:embeddedFont>
      <p:font typeface="Montserrat Thin" charset="1" panose="00000300000000000000"/>
      <p:regular r:id="rId35"/>
    </p:embeddedFont>
    <p:embeddedFont>
      <p:font typeface="Montserrat Thin Italics" charset="1" panose="00000300000000000000"/>
      <p:regular r:id="rId36"/>
    </p:embeddedFont>
    <p:embeddedFont>
      <p:font typeface="Montserrat Extra-Light" charset="1" panose="00000300000000000000"/>
      <p:regular r:id="rId37"/>
    </p:embeddedFont>
    <p:embeddedFont>
      <p:font typeface="Montserrat Extra-Light Italics" charset="1" panose="00000300000000000000"/>
      <p:regular r:id="rId38"/>
    </p:embeddedFont>
    <p:embeddedFont>
      <p:font typeface="Montserrat Light" charset="1" panose="00000400000000000000"/>
      <p:regular r:id="rId39"/>
    </p:embeddedFont>
    <p:embeddedFont>
      <p:font typeface="Montserrat Light Italics" charset="1" panose="00000400000000000000"/>
      <p:regular r:id="rId40"/>
    </p:embeddedFont>
    <p:embeddedFont>
      <p:font typeface="Montserrat Medium" charset="1" panose="00000600000000000000"/>
      <p:regular r:id="rId41"/>
    </p:embeddedFont>
    <p:embeddedFont>
      <p:font typeface="Montserrat Medium Italics" charset="1" panose="00000600000000000000"/>
      <p:regular r:id="rId42"/>
    </p:embeddedFont>
    <p:embeddedFont>
      <p:font typeface="Montserrat Semi-Bold" charset="1" panose="00000700000000000000"/>
      <p:regular r:id="rId43"/>
    </p:embeddedFont>
    <p:embeddedFont>
      <p:font typeface="Montserrat Semi-Bold Italics" charset="1" panose="00000700000000000000"/>
      <p:regular r:id="rId44"/>
    </p:embeddedFont>
    <p:embeddedFont>
      <p:font typeface="Montserrat Ultra-Bold" charset="1" panose="00000900000000000000"/>
      <p:regular r:id="rId45"/>
    </p:embeddedFont>
    <p:embeddedFont>
      <p:font typeface="Montserrat Ultra-Bold Italics" charset="1" panose="00000900000000000000"/>
      <p:regular r:id="rId46"/>
    </p:embeddedFont>
    <p:embeddedFont>
      <p:font typeface="Montserrat Heavy" charset="1" panose="00000A00000000000000"/>
      <p:regular r:id="rId47"/>
    </p:embeddedFont>
    <p:embeddedFont>
      <p:font typeface="Montserrat Heavy Italics" charset="1" panose="00000A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62" Target="slides/slide14.xml" Type="http://schemas.openxmlformats.org/officeDocument/2006/relationships/slide"/><Relationship Id="rId63" Target="slides/slide15.xml" Type="http://schemas.openxmlformats.org/officeDocument/2006/relationships/slide"/><Relationship Id="rId64" Target="slides/slide16.xml" Type="http://schemas.openxmlformats.org/officeDocument/2006/relationships/slide"/><Relationship Id="rId65" Target="slides/slide17.xml" Type="http://schemas.openxmlformats.org/officeDocument/2006/relationships/slide"/><Relationship Id="rId66" Target="slides/slide18.xml" Type="http://schemas.openxmlformats.org/officeDocument/2006/relationships/slide"/><Relationship Id="rId67" Target="slides/slide19.xml" Type="http://schemas.openxmlformats.org/officeDocument/2006/relationships/slide"/><Relationship Id="rId68" Target="slides/slide20.xml" Type="http://schemas.openxmlformats.org/officeDocument/2006/relationships/slide"/><Relationship Id="rId69" Target="slides/slide2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4.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4.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61AE"/>
        </a:solidFill>
      </p:bgPr>
    </p:bg>
    <p:spTree>
      <p:nvGrpSpPr>
        <p:cNvPr id="1" name=""/>
        <p:cNvGrpSpPr/>
        <p:nvPr/>
      </p:nvGrpSpPr>
      <p:grpSpPr>
        <a:xfrm>
          <a:off x="0" y="0"/>
          <a:ext cx="0" cy="0"/>
          <a:chOff x="0" y="0"/>
          <a:chExt cx="0" cy="0"/>
        </a:xfrm>
      </p:grpSpPr>
      <p:sp>
        <p:nvSpPr>
          <p:cNvPr name="Freeform 2" id="2"/>
          <p:cNvSpPr/>
          <p:nvPr/>
        </p:nvSpPr>
        <p:spPr>
          <a:xfrm flipH="false" flipV="false" rot="0">
            <a:off x="-3623556" y="6501249"/>
            <a:ext cx="7247112" cy="7247112"/>
          </a:xfrm>
          <a:custGeom>
            <a:avLst/>
            <a:gdLst/>
            <a:ahLst/>
            <a:cxnLst/>
            <a:rect r="r" b="b" t="t" l="l"/>
            <a:pathLst>
              <a:path h="7247112" w="7247112">
                <a:moveTo>
                  <a:pt x="0" y="0"/>
                </a:moveTo>
                <a:lnTo>
                  <a:pt x="7247112" y="0"/>
                </a:lnTo>
                <a:lnTo>
                  <a:pt x="7247112" y="7247112"/>
                </a:lnTo>
                <a:lnTo>
                  <a:pt x="0" y="7247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12111" r="0" b="-11310"/>
            </a:stretch>
          </a:blipFill>
          <a:ln cap="sq">
            <a:noFill/>
            <a:prstDash val="solid"/>
            <a:miter/>
          </a:ln>
        </p:spPr>
      </p:sp>
      <p:sp>
        <p:nvSpPr>
          <p:cNvPr name="Freeform 4" id="4"/>
          <p:cNvSpPr/>
          <p:nvPr/>
        </p:nvSpPr>
        <p:spPr>
          <a:xfrm flipH="false" flipV="false" rot="5400000">
            <a:off x="4847857" y="-3987083"/>
            <a:ext cx="8592286" cy="17349175"/>
          </a:xfrm>
          <a:custGeom>
            <a:avLst/>
            <a:gdLst/>
            <a:ahLst/>
            <a:cxnLst/>
            <a:rect r="r" b="b" t="t" l="l"/>
            <a:pathLst>
              <a:path h="17349175" w="8592286">
                <a:moveTo>
                  <a:pt x="0" y="0"/>
                </a:moveTo>
                <a:lnTo>
                  <a:pt x="8592286" y="0"/>
                </a:lnTo>
                <a:lnTo>
                  <a:pt x="8592286" y="17349175"/>
                </a:lnTo>
                <a:lnTo>
                  <a:pt x="0" y="17349175"/>
                </a:lnTo>
                <a:lnTo>
                  <a:pt x="0" y="0"/>
                </a:lnTo>
                <a:close/>
              </a:path>
            </a:pathLst>
          </a:custGeom>
          <a:blipFill>
            <a:blip r:embed="rId5">
              <a:alphaModFix amt="76000"/>
            </a:blip>
            <a:stretch>
              <a:fillRect l="0" t="0" r="0" b="0"/>
            </a:stretch>
          </a:blipFill>
        </p:spPr>
      </p:sp>
      <p:sp>
        <p:nvSpPr>
          <p:cNvPr name="TextBox 5" id="5"/>
          <p:cNvSpPr txBox="true"/>
          <p:nvPr/>
        </p:nvSpPr>
        <p:spPr>
          <a:xfrm rot="0">
            <a:off x="1602985" y="2376597"/>
            <a:ext cx="15082031" cy="5562579"/>
          </a:xfrm>
          <a:prstGeom prst="rect">
            <a:avLst/>
          </a:prstGeom>
        </p:spPr>
        <p:txBody>
          <a:bodyPr anchor="t" rtlCol="false" tIns="0" lIns="0" bIns="0" rIns="0">
            <a:spAutoFit/>
          </a:bodyPr>
          <a:lstStyle/>
          <a:p>
            <a:pPr algn="ctr">
              <a:lnSpc>
                <a:spcPts val="7347"/>
              </a:lnSpc>
            </a:pPr>
            <a:r>
              <a:rPr lang="en-US" sz="6560">
                <a:solidFill>
                  <a:srgbClr val="FFDE59"/>
                </a:solidFill>
                <a:latin typeface="Montserrat Heavy"/>
              </a:rPr>
              <a:t>CAUSAS, CARACTERÍSTICAS Y CONSECUENCIAS DE LA REVOLUCIÓN INDUSTRIAL EN LAS DIFERENTES ETAPAS DE SU PROCESO</a:t>
            </a:r>
          </a:p>
          <a:p>
            <a:pPr algn="ctr">
              <a:lnSpc>
                <a:spcPts val="734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509" r="0" b="-8509"/>
            </a:stretch>
          </a:blipFill>
        </p:spPr>
      </p:sp>
      <p:sp>
        <p:nvSpPr>
          <p:cNvPr name="Freeform 3" id="3"/>
          <p:cNvSpPr/>
          <p:nvPr/>
        </p:nvSpPr>
        <p:spPr>
          <a:xfrm flipH="false" flipV="false" rot="5400000">
            <a:off x="-3769583" y="-9905788"/>
            <a:ext cx="18388233" cy="30098576"/>
          </a:xfrm>
          <a:custGeom>
            <a:avLst/>
            <a:gdLst/>
            <a:ahLst/>
            <a:cxnLst/>
            <a:rect r="r" b="b" t="t" l="l"/>
            <a:pathLst>
              <a:path h="30098576" w="18388233">
                <a:moveTo>
                  <a:pt x="0" y="0"/>
                </a:moveTo>
                <a:lnTo>
                  <a:pt x="18388232" y="0"/>
                </a:lnTo>
                <a:lnTo>
                  <a:pt x="18388232" y="30098576"/>
                </a:lnTo>
                <a:lnTo>
                  <a:pt x="0" y="30098576"/>
                </a:lnTo>
                <a:lnTo>
                  <a:pt x="0" y="0"/>
                </a:lnTo>
                <a:close/>
              </a:path>
            </a:pathLst>
          </a:custGeom>
          <a:blipFill>
            <a:blip r:embed="rId3">
              <a:alphaModFix amt="76000"/>
            </a:blip>
            <a:stretch>
              <a:fillRect l="-1445" t="-13577" r="0" b="-11562"/>
            </a:stretch>
          </a:blipFill>
        </p:spPr>
      </p:sp>
      <p:sp>
        <p:nvSpPr>
          <p:cNvPr name="TextBox 4" id="4"/>
          <p:cNvSpPr txBox="true"/>
          <p:nvPr/>
        </p:nvSpPr>
        <p:spPr>
          <a:xfrm rot="0">
            <a:off x="1714509" y="2677795"/>
            <a:ext cx="14858983" cy="5155311"/>
          </a:xfrm>
          <a:prstGeom prst="rect">
            <a:avLst/>
          </a:prstGeom>
        </p:spPr>
        <p:txBody>
          <a:bodyPr anchor="t" rtlCol="false" tIns="0" lIns="0" bIns="0" rIns="0">
            <a:spAutoFit/>
          </a:bodyPr>
          <a:lstStyle/>
          <a:p>
            <a:pPr>
              <a:lnSpc>
                <a:spcPts val="5123"/>
              </a:lnSpc>
            </a:pPr>
            <a:r>
              <a:rPr lang="en-US" sz="3659">
                <a:solidFill>
                  <a:srgbClr val="FFFEFC"/>
                </a:solidFill>
                <a:latin typeface="Roca Two"/>
              </a:rPr>
              <a:t>Con la Revolución Industrial surgió el liberalismo económico, una teoría impulsada por Adam Smith en su obra "La riqueza de las naciones" (1776). Esta teoría, que se convirtió en la base del capitalismo, enfatiza la libre competencia y la no intervención del Estado en asuntos económicos.</a:t>
            </a:r>
          </a:p>
          <a:p>
            <a:pPr>
              <a:lnSpc>
                <a:spcPts val="5123"/>
              </a:lnSpc>
            </a:pPr>
            <a:r>
              <a:rPr lang="en-US" sz="3659">
                <a:solidFill>
                  <a:srgbClr val="FFFEFC"/>
                </a:solidFill>
                <a:latin typeface="Roca Two"/>
              </a:rPr>
              <a:t>Algunas ideas principales de la obra son:</a:t>
            </a:r>
          </a:p>
          <a:p>
            <a:pPr>
              <a:lnSpc>
                <a:spcPts val="5123"/>
              </a:lnSpc>
            </a:pPr>
          </a:p>
          <a:p>
            <a:pPr>
              <a:lnSpc>
                <a:spcPts val="5123"/>
              </a:lnSpc>
            </a:pPr>
          </a:p>
        </p:txBody>
      </p:sp>
      <p:sp>
        <p:nvSpPr>
          <p:cNvPr name="Freeform 5" id="5"/>
          <p:cNvSpPr/>
          <p:nvPr/>
        </p:nvSpPr>
        <p:spPr>
          <a:xfrm flipH="false" flipV="false" rot="0">
            <a:off x="1028700" y="6680983"/>
            <a:ext cx="1130355" cy="1152123"/>
          </a:xfrm>
          <a:custGeom>
            <a:avLst/>
            <a:gdLst/>
            <a:ahLst/>
            <a:cxnLst/>
            <a:rect r="r" b="b" t="t" l="l"/>
            <a:pathLst>
              <a:path h="1152123" w="1130355">
                <a:moveTo>
                  <a:pt x="0" y="0"/>
                </a:moveTo>
                <a:lnTo>
                  <a:pt x="1130355" y="0"/>
                </a:lnTo>
                <a:lnTo>
                  <a:pt x="1130355" y="1152123"/>
                </a:lnTo>
                <a:lnTo>
                  <a:pt x="0" y="11521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14509" y="942975"/>
            <a:ext cx="10686187" cy="1801495"/>
          </a:xfrm>
          <a:prstGeom prst="rect">
            <a:avLst/>
          </a:prstGeom>
        </p:spPr>
        <p:txBody>
          <a:bodyPr anchor="t" rtlCol="false" tIns="0" lIns="0" bIns="0" rIns="0">
            <a:spAutoFit/>
          </a:bodyPr>
          <a:lstStyle/>
          <a:p>
            <a:pPr>
              <a:lnSpc>
                <a:spcPts val="7279"/>
              </a:lnSpc>
            </a:pPr>
            <a:r>
              <a:rPr lang="en-US" sz="5199">
                <a:solidFill>
                  <a:srgbClr val="FFDE59"/>
                </a:solidFill>
                <a:latin typeface="Montserrat Bold"/>
              </a:rPr>
              <a:t>Liberalismo económico</a:t>
            </a:r>
          </a:p>
          <a:p>
            <a:pPr>
              <a:lnSpc>
                <a:spcPts val="7279"/>
              </a:lnSpc>
            </a:pPr>
          </a:p>
        </p:txBody>
      </p:sp>
      <p:sp>
        <p:nvSpPr>
          <p:cNvPr name="TextBox 7" id="7"/>
          <p:cNvSpPr txBox="true"/>
          <p:nvPr/>
        </p:nvSpPr>
        <p:spPr>
          <a:xfrm rot="0">
            <a:off x="2400317" y="7033328"/>
            <a:ext cx="14858983" cy="1269111"/>
          </a:xfrm>
          <a:prstGeom prst="rect">
            <a:avLst/>
          </a:prstGeom>
        </p:spPr>
        <p:txBody>
          <a:bodyPr anchor="t" rtlCol="false" tIns="0" lIns="0" bIns="0" rIns="0">
            <a:spAutoFit/>
          </a:bodyPr>
          <a:lstStyle/>
          <a:p>
            <a:pPr>
              <a:lnSpc>
                <a:spcPts val="5123"/>
              </a:lnSpc>
            </a:pPr>
            <a:r>
              <a:rPr lang="en-US" sz="3659">
                <a:solidFill>
                  <a:srgbClr val="FFFEFC"/>
                </a:solidFill>
                <a:latin typeface="Roca Two"/>
              </a:rPr>
              <a:t>El trabajo es el origen de la riqueza y se realiza en función de un interés particular.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9" r="0" b="-489"/>
            </a:stretch>
          </a:blipFill>
        </p:spPr>
      </p:sp>
      <p:sp>
        <p:nvSpPr>
          <p:cNvPr name="Freeform 3" id="3"/>
          <p:cNvSpPr/>
          <p:nvPr/>
        </p:nvSpPr>
        <p:spPr>
          <a:xfrm flipH="false" flipV="false" rot="5400000">
            <a:off x="-3769583" y="-9905788"/>
            <a:ext cx="18388233" cy="30098576"/>
          </a:xfrm>
          <a:custGeom>
            <a:avLst/>
            <a:gdLst/>
            <a:ahLst/>
            <a:cxnLst/>
            <a:rect r="r" b="b" t="t" l="l"/>
            <a:pathLst>
              <a:path h="30098576" w="18388233">
                <a:moveTo>
                  <a:pt x="0" y="0"/>
                </a:moveTo>
                <a:lnTo>
                  <a:pt x="18388232" y="0"/>
                </a:lnTo>
                <a:lnTo>
                  <a:pt x="18388232" y="30098576"/>
                </a:lnTo>
                <a:lnTo>
                  <a:pt x="0" y="30098576"/>
                </a:lnTo>
                <a:lnTo>
                  <a:pt x="0" y="0"/>
                </a:lnTo>
                <a:close/>
              </a:path>
            </a:pathLst>
          </a:custGeom>
          <a:blipFill>
            <a:blip r:embed="rId3">
              <a:alphaModFix amt="76000"/>
            </a:blip>
            <a:stretch>
              <a:fillRect l="-1445" t="-13577" r="0" b="-11562"/>
            </a:stretch>
          </a:blipFill>
        </p:spPr>
      </p:sp>
      <p:sp>
        <p:nvSpPr>
          <p:cNvPr name="Freeform 4" id="4"/>
          <p:cNvSpPr/>
          <p:nvPr/>
        </p:nvSpPr>
        <p:spPr>
          <a:xfrm flipH="false" flipV="false" rot="0">
            <a:off x="1028700" y="1189647"/>
            <a:ext cx="1130355" cy="1152123"/>
          </a:xfrm>
          <a:custGeom>
            <a:avLst/>
            <a:gdLst/>
            <a:ahLst/>
            <a:cxnLst/>
            <a:rect r="r" b="b" t="t" l="l"/>
            <a:pathLst>
              <a:path h="1152123" w="1130355">
                <a:moveTo>
                  <a:pt x="0" y="0"/>
                </a:moveTo>
                <a:lnTo>
                  <a:pt x="1130355" y="0"/>
                </a:lnTo>
                <a:lnTo>
                  <a:pt x="1130355" y="1152123"/>
                </a:lnTo>
                <a:lnTo>
                  <a:pt x="0" y="11521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2770598"/>
            <a:ext cx="1130355" cy="1152123"/>
          </a:xfrm>
          <a:custGeom>
            <a:avLst/>
            <a:gdLst/>
            <a:ahLst/>
            <a:cxnLst/>
            <a:rect r="r" b="b" t="t" l="l"/>
            <a:pathLst>
              <a:path h="1152123" w="1130355">
                <a:moveTo>
                  <a:pt x="0" y="0"/>
                </a:moveTo>
                <a:lnTo>
                  <a:pt x="1130355" y="0"/>
                </a:lnTo>
                <a:lnTo>
                  <a:pt x="1130355" y="1152123"/>
                </a:lnTo>
                <a:lnTo>
                  <a:pt x="0" y="1152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5582236"/>
            <a:ext cx="1130355" cy="1152123"/>
          </a:xfrm>
          <a:custGeom>
            <a:avLst/>
            <a:gdLst/>
            <a:ahLst/>
            <a:cxnLst/>
            <a:rect r="r" b="b" t="t" l="l"/>
            <a:pathLst>
              <a:path h="1152123" w="1130355">
                <a:moveTo>
                  <a:pt x="0" y="0"/>
                </a:moveTo>
                <a:lnTo>
                  <a:pt x="1130355" y="0"/>
                </a:lnTo>
                <a:lnTo>
                  <a:pt x="1130355" y="1152123"/>
                </a:lnTo>
                <a:lnTo>
                  <a:pt x="0" y="11521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400317" y="3017725"/>
            <a:ext cx="14858983" cy="2564511"/>
          </a:xfrm>
          <a:prstGeom prst="rect">
            <a:avLst/>
          </a:prstGeom>
        </p:spPr>
        <p:txBody>
          <a:bodyPr anchor="t" rtlCol="false" tIns="0" lIns="0" bIns="0" rIns="0">
            <a:spAutoFit/>
          </a:bodyPr>
          <a:lstStyle/>
          <a:p>
            <a:pPr>
              <a:lnSpc>
                <a:spcPts val="5123"/>
              </a:lnSpc>
            </a:pPr>
            <a:r>
              <a:rPr lang="en-US" sz="3659">
                <a:solidFill>
                  <a:srgbClr val="FFFEFC"/>
                </a:solidFill>
                <a:latin typeface="Roca Two"/>
              </a:rPr>
              <a:t>Cada persona persigue su lucro y beneficio personal, debe tener libertad para ejercer el trabajo y las actividades económicas que le permitan obtenerlo. Este interés personal beneficiará a la colectividad.</a:t>
            </a:r>
          </a:p>
        </p:txBody>
      </p:sp>
      <p:sp>
        <p:nvSpPr>
          <p:cNvPr name="TextBox 8" id="8"/>
          <p:cNvSpPr txBox="true"/>
          <p:nvPr/>
        </p:nvSpPr>
        <p:spPr>
          <a:xfrm rot="0">
            <a:off x="2400317" y="1501487"/>
            <a:ext cx="14858983" cy="1269111"/>
          </a:xfrm>
          <a:prstGeom prst="rect">
            <a:avLst/>
          </a:prstGeom>
        </p:spPr>
        <p:txBody>
          <a:bodyPr anchor="t" rtlCol="false" tIns="0" lIns="0" bIns="0" rIns="0">
            <a:spAutoFit/>
          </a:bodyPr>
          <a:lstStyle/>
          <a:p>
            <a:pPr>
              <a:lnSpc>
                <a:spcPts val="5123"/>
              </a:lnSpc>
            </a:pPr>
            <a:r>
              <a:rPr lang="en-US" sz="3659">
                <a:solidFill>
                  <a:srgbClr val="FFFEFC"/>
                </a:solidFill>
                <a:latin typeface="Roca Two"/>
              </a:rPr>
              <a:t>La ley de la oferta y la demanda regula los precios de los productos y los salarios de los trabajadores.</a:t>
            </a:r>
          </a:p>
        </p:txBody>
      </p:sp>
      <p:sp>
        <p:nvSpPr>
          <p:cNvPr name="TextBox 9" id="9"/>
          <p:cNvSpPr txBox="true"/>
          <p:nvPr/>
        </p:nvSpPr>
        <p:spPr>
          <a:xfrm rot="0">
            <a:off x="2400317" y="5829886"/>
            <a:ext cx="14858983" cy="2564511"/>
          </a:xfrm>
          <a:prstGeom prst="rect">
            <a:avLst/>
          </a:prstGeom>
        </p:spPr>
        <p:txBody>
          <a:bodyPr anchor="t" rtlCol="false" tIns="0" lIns="0" bIns="0" rIns="0">
            <a:spAutoFit/>
          </a:bodyPr>
          <a:lstStyle/>
          <a:p>
            <a:pPr>
              <a:lnSpc>
                <a:spcPts val="5123"/>
              </a:lnSpc>
            </a:pPr>
            <a:r>
              <a:rPr lang="en-US" sz="3659">
                <a:solidFill>
                  <a:srgbClr val="FFFEFC"/>
                </a:solidFill>
                <a:latin typeface="Roca Two"/>
              </a:rPr>
              <a:t>El Estado no debe intervenir en las cuestiones económicas, debe dejar que se regulen libremente mediante la oferta y la demanda, y la iniciativa de los ciudadanos.</a:t>
            </a:r>
          </a:p>
          <a:p>
            <a:pPr>
              <a:lnSpc>
                <a:spcPts val="5123"/>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5400000">
            <a:off x="-3769583" y="-9905788"/>
            <a:ext cx="18388233" cy="30098576"/>
          </a:xfrm>
          <a:custGeom>
            <a:avLst/>
            <a:gdLst/>
            <a:ahLst/>
            <a:cxnLst/>
            <a:rect r="r" b="b" t="t" l="l"/>
            <a:pathLst>
              <a:path h="30098576" w="18388233">
                <a:moveTo>
                  <a:pt x="0" y="0"/>
                </a:moveTo>
                <a:lnTo>
                  <a:pt x="18388232" y="0"/>
                </a:lnTo>
                <a:lnTo>
                  <a:pt x="18388232" y="30098576"/>
                </a:lnTo>
                <a:lnTo>
                  <a:pt x="0" y="30098576"/>
                </a:lnTo>
                <a:lnTo>
                  <a:pt x="0" y="0"/>
                </a:lnTo>
                <a:close/>
              </a:path>
            </a:pathLst>
          </a:custGeom>
          <a:blipFill>
            <a:blip r:embed="rId3">
              <a:alphaModFix amt="56000"/>
            </a:blip>
            <a:stretch>
              <a:fillRect l="-1445" t="-13577" r="0" b="-11562"/>
            </a:stretch>
          </a:blipFill>
        </p:spPr>
      </p:sp>
      <p:sp>
        <p:nvSpPr>
          <p:cNvPr name="TextBox 4" id="4"/>
          <p:cNvSpPr txBox="true"/>
          <p:nvPr/>
        </p:nvSpPr>
        <p:spPr>
          <a:xfrm rot="0">
            <a:off x="1175239" y="916241"/>
            <a:ext cx="13260666" cy="2725420"/>
          </a:xfrm>
          <a:prstGeom prst="rect">
            <a:avLst/>
          </a:prstGeom>
        </p:spPr>
        <p:txBody>
          <a:bodyPr anchor="t" rtlCol="false" tIns="0" lIns="0" bIns="0" rIns="0">
            <a:spAutoFit/>
          </a:bodyPr>
          <a:lstStyle/>
          <a:p>
            <a:pPr>
              <a:lnSpc>
                <a:spcPts val="7279"/>
              </a:lnSpc>
            </a:pPr>
            <a:r>
              <a:rPr lang="en-US" sz="5199">
                <a:solidFill>
                  <a:srgbClr val="FFDE59"/>
                </a:solidFill>
                <a:latin typeface="Montserrat Bold"/>
              </a:rPr>
              <a:t>Consecuencias sociales de la Revolución Industrial.</a:t>
            </a:r>
          </a:p>
          <a:p>
            <a:pPr>
              <a:lnSpc>
                <a:spcPts val="7279"/>
              </a:lnSpc>
            </a:pPr>
          </a:p>
        </p:txBody>
      </p:sp>
      <p:sp>
        <p:nvSpPr>
          <p:cNvPr name="TextBox 5" id="5"/>
          <p:cNvSpPr txBox="true"/>
          <p:nvPr/>
        </p:nvSpPr>
        <p:spPr>
          <a:xfrm rot="0">
            <a:off x="1175239" y="1876624"/>
            <a:ext cx="15937521" cy="7003161"/>
          </a:xfrm>
          <a:prstGeom prst="rect">
            <a:avLst/>
          </a:prstGeom>
        </p:spPr>
        <p:txBody>
          <a:bodyPr anchor="t" rtlCol="false" tIns="0" lIns="0" bIns="0" rIns="0">
            <a:spAutoFit/>
          </a:bodyPr>
          <a:lstStyle/>
          <a:p>
            <a:pPr>
              <a:lnSpc>
                <a:spcPts val="5123"/>
              </a:lnSpc>
            </a:pPr>
          </a:p>
          <a:p>
            <a:pPr>
              <a:lnSpc>
                <a:spcPts val="4424"/>
              </a:lnSpc>
            </a:pPr>
            <a:r>
              <a:rPr lang="en-US" sz="3160">
                <a:solidFill>
                  <a:srgbClr val="FFFEFC"/>
                </a:solidFill>
                <a:latin typeface="Roca Two"/>
              </a:rPr>
              <a:t> </a:t>
            </a:r>
          </a:p>
          <a:p>
            <a:pPr>
              <a:lnSpc>
                <a:spcPts val="5123"/>
              </a:lnSpc>
            </a:pPr>
            <a:r>
              <a:rPr lang="en-US" sz="3659">
                <a:solidFill>
                  <a:srgbClr val="FFFEFC"/>
                </a:solidFill>
                <a:latin typeface="Roca Two"/>
              </a:rPr>
              <a:t>El liberalismo económico durante la Revolución Industrial desencadenó condiciones laborales extremas, ya que el Estado no intervenía en asuntos económicos ni establecía regulaciones. Esto resultó en jornadas de trabajo prolongadas (12-14 horas), salarios bajos y la contratación de mujeres y niños por salarios aún menores. Las viviendas de los obreros carecían de protección social, lo que implicaba una miseria total en casos de enfermedad o accidente. Este escenario propició la formación del proletariado industrial, compuesto por la clase baja.</a:t>
            </a:r>
          </a:p>
          <a:p>
            <a:pPr>
              <a:lnSpc>
                <a:spcPts val="5123"/>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356" r="0" b="-11356"/>
            </a:stretch>
          </a:blipFill>
        </p:spPr>
      </p:sp>
      <p:sp>
        <p:nvSpPr>
          <p:cNvPr name="Freeform 3" id="3"/>
          <p:cNvSpPr/>
          <p:nvPr/>
        </p:nvSpPr>
        <p:spPr>
          <a:xfrm flipH="false" flipV="false" rot="5400000">
            <a:off x="-3769583" y="-9905788"/>
            <a:ext cx="18388233" cy="30098576"/>
          </a:xfrm>
          <a:custGeom>
            <a:avLst/>
            <a:gdLst/>
            <a:ahLst/>
            <a:cxnLst/>
            <a:rect r="r" b="b" t="t" l="l"/>
            <a:pathLst>
              <a:path h="30098576" w="18388233">
                <a:moveTo>
                  <a:pt x="0" y="0"/>
                </a:moveTo>
                <a:lnTo>
                  <a:pt x="18388232" y="0"/>
                </a:lnTo>
                <a:lnTo>
                  <a:pt x="18388232" y="30098576"/>
                </a:lnTo>
                <a:lnTo>
                  <a:pt x="0" y="30098576"/>
                </a:lnTo>
                <a:lnTo>
                  <a:pt x="0" y="0"/>
                </a:lnTo>
                <a:close/>
              </a:path>
            </a:pathLst>
          </a:custGeom>
          <a:blipFill>
            <a:blip r:embed="rId3">
              <a:alphaModFix amt="62000"/>
            </a:blip>
            <a:stretch>
              <a:fillRect l="-1445" t="-13577" r="0" b="-11562"/>
            </a:stretch>
          </a:blipFill>
        </p:spPr>
      </p:sp>
      <p:sp>
        <p:nvSpPr>
          <p:cNvPr name="TextBox 4" id="4"/>
          <p:cNvSpPr txBox="true"/>
          <p:nvPr/>
        </p:nvSpPr>
        <p:spPr>
          <a:xfrm rot="0">
            <a:off x="1382668" y="2346149"/>
            <a:ext cx="15522664" cy="5803011"/>
          </a:xfrm>
          <a:prstGeom prst="rect">
            <a:avLst/>
          </a:prstGeom>
        </p:spPr>
        <p:txBody>
          <a:bodyPr anchor="t" rtlCol="false" tIns="0" lIns="0" bIns="0" rIns="0">
            <a:spAutoFit/>
          </a:bodyPr>
          <a:lstStyle/>
          <a:p>
            <a:pPr>
              <a:lnSpc>
                <a:spcPts val="5123"/>
              </a:lnSpc>
            </a:pPr>
          </a:p>
          <a:p>
            <a:pPr>
              <a:lnSpc>
                <a:spcPts val="5123"/>
              </a:lnSpc>
            </a:pPr>
            <a:r>
              <a:rPr lang="en-US" sz="3659">
                <a:solidFill>
                  <a:srgbClr val="FFFFFF"/>
                </a:solidFill>
                <a:latin typeface="Roca Two"/>
              </a:rPr>
              <a:t>La urbanización masiva cambió la vida diaria, concentrando a la población en ciudades. La burguesía disfrutó de un nivel de vida mejorado, con acceso a lujos como ropa refinada, alimentos exóticos y una amplia gama de entretenimiento, que incluía viajes, teatro y música. La cultura se enriqueció con la introducción del fonógrafo y el cine, mientras que los avances en el transporte, como los ferrocarriles y los automóviles, conectaron más al mundo y fomentaron el crecimiento industrial y comercial.</a:t>
            </a:r>
          </a:p>
        </p:txBody>
      </p:sp>
      <p:sp>
        <p:nvSpPr>
          <p:cNvPr name="TextBox 5" id="5"/>
          <p:cNvSpPr txBox="true"/>
          <p:nvPr/>
        </p:nvSpPr>
        <p:spPr>
          <a:xfrm rot="0">
            <a:off x="1382668" y="1535254"/>
            <a:ext cx="7703701" cy="877570"/>
          </a:xfrm>
          <a:prstGeom prst="rect">
            <a:avLst/>
          </a:prstGeom>
        </p:spPr>
        <p:txBody>
          <a:bodyPr anchor="t" rtlCol="false" tIns="0" lIns="0" bIns="0" rIns="0">
            <a:spAutoFit/>
          </a:bodyPr>
          <a:lstStyle/>
          <a:p>
            <a:pPr algn="ctr">
              <a:lnSpc>
                <a:spcPts val="7280"/>
              </a:lnSpc>
            </a:pPr>
            <a:r>
              <a:rPr lang="en-US" sz="5200">
                <a:solidFill>
                  <a:srgbClr val="FFDE59"/>
                </a:solidFill>
                <a:latin typeface="Montserrat Bold"/>
              </a:rPr>
              <a:t>Otras consecuencias...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3769583" y="-9905788"/>
            <a:ext cx="18388233" cy="30098576"/>
          </a:xfrm>
          <a:custGeom>
            <a:avLst/>
            <a:gdLst/>
            <a:ahLst/>
            <a:cxnLst/>
            <a:rect r="r" b="b" t="t" l="l"/>
            <a:pathLst>
              <a:path h="30098576" w="18388233">
                <a:moveTo>
                  <a:pt x="0" y="0"/>
                </a:moveTo>
                <a:lnTo>
                  <a:pt x="18388232" y="0"/>
                </a:lnTo>
                <a:lnTo>
                  <a:pt x="18388232" y="30098576"/>
                </a:lnTo>
                <a:lnTo>
                  <a:pt x="0" y="30098576"/>
                </a:lnTo>
                <a:lnTo>
                  <a:pt x="0" y="0"/>
                </a:lnTo>
                <a:close/>
              </a:path>
            </a:pathLst>
          </a:custGeom>
          <a:blipFill>
            <a:blip r:embed="rId3">
              <a:alphaModFix amt="63000"/>
            </a:blip>
            <a:stretch>
              <a:fillRect l="-1445" t="-13577" r="0" b="-11562"/>
            </a:stretch>
          </a:blipFill>
        </p:spPr>
      </p:sp>
      <p:sp>
        <p:nvSpPr>
          <p:cNvPr name="TextBox 4" id="4"/>
          <p:cNvSpPr txBox="true"/>
          <p:nvPr/>
        </p:nvSpPr>
        <p:spPr>
          <a:xfrm rot="0">
            <a:off x="1028700" y="942975"/>
            <a:ext cx="13260666" cy="1801495"/>
          </a:xfrm>
          <a:prstGeom prst="rect">
            <a:avLst/>
          </a:prstGeom>
        </p:spPr>
        <p:txBody>
          <a:bodyPr anchor="t" rtlCol="false" tIns="0" lIns="0" bIns="0" rIns="0">
            <a:spAutoFit/>
          </a:bodyPr>
          <a:lstStyle/>
          <a:p>
            <a:pPr>
              <a:lnSpc>
                <a:spcPts val="7279"/>
              </a:lnSpc>
            </a:pPr>
            <a:r>
              <a:rPr lang="en-US" sz="5199">
                <a:solidFill>
                  <a:srgbClr val="FFDE59"/>
                </a:solidFill>
                <a:latin typeface="Montserrat Bold"/>
              </a:rPr>
              <a:t>Hacia una sociedad capitalista.</a:t>
            </a:r>
          </a:p>
          <a:p>
            <a:pPr>
              <a:lnSpc>
                <a:spcPts val="7279"/>
              </a:lnSpc>
            </a:pPr>
          </a:p>
        </p:txBody>
      </p:sp>
      <p:sp>
        <p:nvSpPr>
          <p:cNvPr name="TextBox 5" id="5"/>
          <p:cNvSpPr txBox="true"/>
          <p:nvPr/>
        </p:nvSpPr>
        <p:spPr>
          <a:xfrm rot="0">
            <a:off x="1028700" y="2115199"/>
            <a:ext cx="15937521" cy="6352286"/>
          </a:xfrm>
          <a:prstGeom prst="rect">
            <a:avLst/>
          </a:prstGeom>
        </p:spPr>
        <p:txBody>
          <a:bodyPr anchor="t" rtlCol="false" tIns="0" lIns="0" bIns="0" rIns="0">
            <a:spAutoFit/>
          </a:bodyPr>
          <a:lstStyle/>
          <a:p>
            <a:pPr>
              <a:lnSpc>
                <a:spcPts val="4424"/>
              </a:lnSpc>
            </a:pPr>
            <a:r>
              <a:rPr lang="en-US" sz="3160">
                <a:solidFill>
                  <a:srgbClr val="FFFEFC"/>
                </a:solidFill>
                <a:latin typeface="Roca Two"/>
              </a:rPr>
              <a:t> </a:t>
            </a:r>
          </a:p>
          <a:p>
            <a:pPr>
              <a:lnSpc>
                <a:spcPts val="5123"/>
              </a:lnSpc>
            </a:pPr>
            <a:r>
              <a:rPr lang="en-US" sz="3659">
                <a:solidFill>
                  <a:srgbClr val="FFFEFC"/>
                </a:solidFill>
                <a:latin typeface="Roca Two"/>
              </a:rPr>
              <a:t>Durante los años de la primera etapa de la Revolución Industrial se fue conformando una nueva sociedad y una nueva organización económica que se definió como capitalismo industrial. La fábrica, que en un comienzo perteneció a una familia con la incorporación de nuevas máquinas, exigió mayor inversión de dinero, esto llevó a la formación de la sociedad económica donde las personas que aportaban capital adquirían títulos de participación llamadas acciones.</a:t>
            </a:r>
          </a:p>
          <a:p>
            <a:pPr>
              <a:lnSpc>
                <a:spcPts val="5123"/>
              </a:lnSpc>
            </a:pPr>
          </a:p>
          <a:p>
            <a:pPr>
              <a:lnSpc>
                <a:spcPts val="512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08" r="0" b="-5508"/>
            </a:stretch>
          </a:blipFill>
        </p:spPr>
      </p:sp>
      <p:sp>
        <p:nvSpPr>
          <p:cNvPr name="Freeform 3" id="3"/>
          <p:cNvSpPr/>
          <p:nvPr/>
        </p:nvSpPr>
        <p:spPr>
          <a:xfrm flipH="false" flipV="false" rot="5400000">
            <a:off x="-3769583" y="-9905788"/>
            <a:ext cx="18388233" cy="30098576"/>
          </a:xfrm>
          <a:custGeom>
            <a:avLst/>
            <a:gdLst/>
            <a:ahLst/>
            <a:cxnLst/>
            <a:rect r="r" b="b" t="t" l="l"/>
            <a:pathLst>
              <a:path h="30098576" w="18388233">
                <a:moveTo>
                  <a:pt x="0" y="0"/>
                </a:moveTo>
                <a:lnTo>
                  <a:pt x="18388232" y="0"/>
                </a:lnTo>
                <a:lnTo>
                  <a:pt x="18388232" y="30098576"/>
                </a:lnTo>
                <a:lnTo>
                  <a:pt x="0" y="30098576"/>
                </a:lnTo>
                <a:lnTo>
                  <a:pt x="0" y="0"/>
                </a:lnTo>
                <a:close/>
              </a:path>
            </a:pathLst>
          </a:custGeom>
          <a:blipFill>
            <a:blip r:embed="rId3">
              <a:alphaModFix amt="63000"/>
            </a:blip>
            <a:stretch>
              <a:fillRect l="-1445" t="-13577" r="0" b="-11562"/>
            </a:stretch>
          </a:blipFill>
        </p:spPr>
      </p:sp>
      <p:sp>
        <p:nvSpPr>
          <p:cNvPr name="TextBox 4" id="4"/>
          <p:cNvSpPr txBox="true"/>
          <p:nvPr/>
        </p:nvSpPr>
        <p:spPr>
          <a:xfrm rot="0">
            <a:off x="1028700" y="942975"/>
            <a:ext cx="13260666" cy="2725420"/>
          </a:xfrm>
          <a:prstGeom prst="rect">
            <a:avLst/>
          </a:prstGeom>
        </p:spPr>
        <p:txBody>
          <a:bodyPr anchor="t" rtlCol="false" tIns="0" lIns="0" bIns="0" rIns="0">
            <a:spAutoFit/>
          </a:bodyPr>
          <a:lstStyle/>
          <a:p>
            <a:pPr>
              <a:lnSpc>
                <a:spcPts val="7279"/>
              </a:lnSpc>
            </a:pPr>
            <a:r>
              <a:rPr lang="en-US" sz="5199">
                <a:solidFill>
                  <a:srgbClr val="FFDE59"/>
                </a:solidFill>
                <a:latin typeface="Montserrat Bold"/>
              </a:rPr>
              <a:t>Grandes transformaciones.</a:t>
            </a:r>
          </a:p>
          <a:p>
            <a:pPr>
              <a:lnSpc>
                <a:spcPts val="7279"/>
              </a:lnSpc>
            </a:pPr>
          </a:p>
          <a:p>
            <a:pPr>
              <a:lnSpc>
                <a:spcPts val="7279"/>
              </a:lnSpc>
            </a:pPr>
          </a:p>
        </p:txBody>
      </p:sp>
      <p:sp>
        <p:nvSpPr>
          <p:cNvPr name="TextBox 5" id="5"/>
          <p:cNvSpPr txBox="true"/>
          <p:nvPr/>
        </p:nvSpPr>
        <p:spPr>
          <a:xfrm rot="0">
            <a:off x="1028700" y="1926377"/>
            <a:ext cx="15937521" cy="7098411"/>
          </a:xfrm>
          <a:prstGeom prst="rect">
            <a:avLst/>
          </a:prstGeom>
        </p:spPr>
        <p:txBody>
          <a:bodyPr anchor="t" rtlCol="false" tIns="0" lIns="0" bIns="0" rIns="0">
            <a:spAutoFit/>
          </a:bodyPr>
          <a:lstStyle/>
          <a:p>
            <a:pPr>
              <a:lnSpc>
                <a:spcPts val="5123"/>
              </a:lnSpc>
            </a:pPr>
          </a:p>
          <a:p>
            <a:pPr>
              <a:lnSpc>
                <a:spcPts val="5123"/>
              </a:lnSpc>
            </a:pPr>
            <a:r>
              <a:rPr lang="en-US" sz="3659">
                <a:solidFill>
                  <a:srgbClr val="FFFEFC"/>
                </a:solidFill>
                <a:latin typeface="Roca Two"/>
              </a:rPr>
              <a:t>Los avances técnicos y científicos han brindado grandes beneficios, como la modernización de la tala de árboles, el uso de fertilizantes y riego artificial en la agricultura, así como mejoras en la extracción minera y pesquera. También han permitido la fabricación en serie, reduciendo costos, y la expansión del comercio internacional. Otros avances incluyen el desarrollo de maquinaria textil e industrial, la utilización de buques de vapor, la construcción de puentes de hierro y la producción de gas para iluminación.</a:t>
            </a:r>
          </a:p>
          <a:p>
            <a:pPr>
              <a:lnSpc>
                <a:spcPts val="5123"/>
              </a:lnSpc>
            </a:pPr>
          </a:p>
          <a:p>
            <a:pPr>
              <a:lnSpc>
                <a:spcPts val="512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36" t="0" r="-1136" b="0"/>
            </a:stretch>
          </a:blipFill>
        </p:spPr>
      </p:sp>
      <p:sp>
        <p:nvSpPr>
          <p:cNvPr name="Freeform 3" id="3"/>
          <p:cNvSpPr/>
          <p:nvPr/>
        </p:nvSpPr>
        <p:spPr>
          <a:xfrm flipH="false" flipV="false" rot="5400000">
            <a:off x="-3769583" y="-9905788"/>
            <a:ext cx="18388233" cy="30098576"/>
          </a:xfrm>
          <a:custGeom>
            <a:avLst/>
            <a:gdLst/>
            <a:ahLst/>
            <a:cxnLst/>
            <a:rect r="r" b="b" t="t" l="l"/>
            <a:pathLst>
              <a:path h="30098576" w="18388233">
                <a:moveTo>
                  <a:pt x="0" y="0"/>
                </a:moveTo>
                <a:lnTo>
                  <a:pt x="18388232" y="0"/>
                </a:lnTo>
                <a:lnTo>
                  <a:pt x="18388232" y="30098576"/>
                </a:lnTo>
                <a:lnTo>
                  <a:pt x="0" y="30098576"/>
                </a:lnTo>
                <a:lnTo>
                  <a:pt x="0" y="0"/>
                </a:lnTo>
                <a:close/>
              </a:path>
            </a:pathLst>
          </a:custGeom>
          <a:blipFill>
            <a:blip r:embed="rId3">
              <a:alphaModFix amt="65000"/>
            </a:blip>
            <a:stretch>
              <a:fillRect l="-1445" t="-13577" r="0" b="-11562"/>
            </a:stretch>
          </a:blipFill>
        </p:spPr>
      </p:sp>
      <p:sp>
        <p:nvSpPr>
          <p:cNvPr name="TextBox 4" id="4"/>
          <p:cNvSpPr txBox="true"/>
          <p:nvPr/>
        </p:nvSpPr>
        <p:spPr>
          <a:xfrm rot="0">
            <a:off x="1028700" y="942975"/>
            <a:ext cx="15937521" cy="4573270"/>
          </a:xfrm>
          <a:prstGeom prst="rect">
            <a:avLst/>
          </a:prstGeom>
        </p:spPr>
        <p:txBody>
          <a:bodyPr anchor="t" rtlCol="false" tIns="0" lIns="0" bIns="0" rIns="0">
            <a:spAutoFit/>
          </a:bodyPr>
          <a:lstStyle/>
          <a:p>
            <a:pPr>
              <a:lnSpc>
                <a:spcPts val="7279"/>
              </a:lnSpc>
            </a:pPr>
            <a:r>
              <a:rPr lang="en-US" sz="5199">
                <a:solidFill>
                  <a:srgbClr val="FFDE59"/>
                </a:solidFill>
                <a:latin typeface="Montserrat Bold"/>
              </a:rPr>
              <a:t>Consecuencias de las transformaciones de las industrias.</a:t>
            </a:r>
          </a:p>
          <a:p>
            <a:pPr>
              <a:lnSpc>
                <a:spcPts val="7279"/>
              </a:lnSpc>
            </a:pPr>
          </a:p>
          <a:p>
            <a:pPr>
              <a:lnSpc>
                <a:spcPts val="7279"/>
              </a:lnSpc>
            </a:pPr>
          </a:p>
          <a:p>
            <a:pPr>
              <a:lnSpc>
                <a:spcPts val="7279"/>
              </a:lnSpc>
            </a:pPr>
          </a:p>
        </p:txBody>
      </p:sp>
      <p:sp>
        <p:nvSpPr>
          <p:cNvPr name="TextBox 5" id="5"/>
          <p:cNvSpPr txBox="true"/>
          <p:nvPr/>
        </p:nvSpPr>
        <p:spPr>
          <a:xfrm rot="0">
            <a:off x="1028700" y="2982235"/>
            <a:ext cx="15937521" cy="6450711"/>
          </a:xfrm>
          <a:prstGeom prst="rect">
            <a:avLst/>
          </a:prstGeom>
        </p:spPr>
        <p:txBody>
          <a:bodyPr anchor="t" rtlCol="false" tIns="0" lIns="0" bIns="0" rIns="0">
            <a:spAutoFit/>
          </a:bodyPr>
          <a:lstStyle/>
          <a:p>
            <a:pPr>
              <a:lnSpc>
                <a:spcPts val="5123"/>
              </a:lnSpc>
            </a:pPr>
            <a:r>
              <a:rPr lang="en-US" sz="3659">
                <a:solidFill>
                  <a:srgbClr val="FFFEFC"/>
                </a:solidFill>
                <a:latin typeface="Roca Two"/>
              </a:rPr>
              <a:t>La mecanización del trabajo y la consolidación de grandes fábricas marcaron el declive del trabajo artesanal, dando paso a una producción masiva, especialmente en la industria textil. Este cambio trajo consigo la aparición de una nueva clase social: el proletariado industrial, cuyas condiciones laborales y de vida impulsaron movimientos como el sindicalismo y el socialismo. Paralelamente, el crecimiento de las ciudades se aceleró debido al éxodo rural, aunque esto también conllevó condiciones de vida precarias, especialmente en términos de higiene y salud.</a:t>
            </a:r>
          </a:p>
          <a:p>
            <a:pPr>
              <a:lnSpc>
                <a:spcPts val="5123"/>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79" t="0" r="-3879" b="0"/>
            </a:stretch>
          </a:blipFill>
        </p:spPr>
      </p:sp>
      <p:sp>
        <p:nvSpPr>
          <p:cNvPr name="Freeform 3" id="3"/>
          <p:cNvSpPr/>
          <p:nvPr/>
        </p:nvSpPr>
        <p:spPr>
          <a:xfrm flipH="false" flipV="false" rot="5400000">
            <a:off x="-3769583" y="-9905788"/>
            <a:ext cx="18388233" cy="30098576"/>
          </a:xfrm>
          <a:custGeom>
            <a:avLst/>
            <a:gdLst/>
            <a:ahLst/>
            <a:cxnLst/>
            <a:rect r="r" b="b" t="t" l="l"/>
            <a:pathLst>
              <a:path h="30098576" w="18388233">
                <a:moveTo>
                  <a:pt x="0" y="0"/>
                </a:moveTo>
                <a:lnTo>
                  <a:pt x="18388232" y="0"/>
                </a:lnTo>
                <a:lnTo>
                  <a:pt x="18388232" y="30098576"/>
                </a:lnTo>
                <a:lnTo>
                  <a:pt x="0" y="30098576"/>
                </a:lnTo>
                <a:lnTo>
                  <a:pt x="0" y="0"/>
                </a:lnTo>
                <a:close/>
              </a:path>
            </a:pathLst>
          </a:custGeom>
          <a:blipFill>
            <a:blip r:embed="rId3">
              <a:alphaModFix amt="48000"/>
            </a:blip>
            <a:stretch>
              <a:fillRect l="-1445" t="-13577" r="0" b="-11562"/>
            </a:stretch>
          </a:blipFill>
        </p:spPr>
      </p:sp>
      <p:sp>
        <p:nvSpPr>
          <p:cNvPr name="TextBox 4" id="4"/>
          <p:cNvSpPr txBox="true"/>
          <p:nvPr/>
        </p:nvSpPr>
        <p:spPr>
          <a:xfrm rot="0">
            <a:off x="1028700" y="942975"/>
            <a:ext cx="17571112" cy="4573270"/>
          </a:xfrm>
          <a:prstGeom prst="rect">
            <a:avLst/>
          </a:prstGeom>
        </p:spPr>
        <p:txBody>
          <a:bodyPr anchor="t" rtlCol="false" tIns="0" lIns="0" bIns="0" rIns="0">
            <a:spAutoFit/>
          </a:bodyPr>
          <a:lstStyle/>
          <a:p>
            <a:pPr>
              <a:lnSpc>
                <a:spcPts val="7279"/>
              </a:lnSpc>
            </a:pPr>
            <a:r>
              <a:rPr lang="en-US" sz="5199">
                <a:solidFill>
                  <a:srgbClr val="FFDE59"/>
                </a:solidFill>
                <a:latin typeface="Montserrat Bold"/>
              </a:rPr>
              <a:t>Principales inventos de la Revolución Industrial:</a:t>
            </a:r>
          </a:p>
          <a:p>
            <a:pPr>
              <a:lnSpc>
                <a:spcPts val="7279"/>
              </a:lnSpc>
            </a:pPr>
          </a:p>
          <a:p>
            <a:pPr>
              <a:lnSpc>
                <a:spcPts val="7279"/>
              </a:lnSpc>
            </a:pPr>
          </a:p>
          <a:p>
            <a:pPr>
              <a:lnSpc>
                <a:spcPts val="7279"/>
              </a:lnSpc>
            </a:pPr>
          </a:p>
          <a:p>
            <a:pPr>
              <a:lnSpc>
                <a:spcPts val="7279"/>
              </a:lnSpc>
            </a:pPr>
          </a:p>
        </p:txBody>
      </p:sp>
      <p:sp>
        <p:nvSpPr>
          <p:cNvPr name="TextBox 5" id="5"/>
          <p:cNvSpPr txBox="true"/>
          <p:nvPr/>
        </p:nvSpPr>
        <p:spPr>
          <a:xfrm rot="0">
            <a:off x="1175239" y="1806846"/>
            <a:ext cx="15937521" cy="7746111"/>
          </a:xfrm>
          <a:prstGeom prst="rect">
            <a:avLst/>
          </a:prstGeom>
        </p:spPr>
        <p:txBody>
          <a:bodyPr anchor="t" rtlCol="false" tIns="0" lIns="0" bIns="0" rIns="0">
            <a:spAutoFit/>
          </a:bodyPr>
          <a:lstStyle/>
          <a:p>
            <a:pPr>
              <a:lnSpc>
                <a:spcPts val="5123"/>
              </a:lnSpc>
            </a:pPr>
          </a:p>
          <a:p>
            <a:pPr>
              <a:lnSpc>
                <a:spcPts val="5123"/>
              </a:lnSpc>
            </a:pPr>
            <a:r>
              <a:rPr lang="en-US" sz="3659">
                <a:solidFill>
                  <a:srgbClr val="FFFEFC"/>
                </a:solidFill>
                <a:latin typeface="Roca Two"/>
              </a:rPr>
              <a:t>La máquina de vapor de Watt (1778)</a:t>
            </a:r>
          </a:p>
          <a:p>
            <a:pPr>
              <a:lnSpc>
                <a:spcPts val="5123"/>
              </a:lnSpc>
            </a:pPr>
            <a:r>
              <a:rPr lang="en-US" sz="3659">
                <a:solidFill>
                  <a:srgbClr val="FFFEFC"/>
                </a:solidFill>
                <a:latin typeface="Roca Two"/>
              </a:rPr>
              <a:t>El telar mecánico (1785)</a:t>
            </a:r>
          </a:p>
          <a:p>
            <a:pPr>
              <a:lnSpc>
                <a:spcPts val="5123"/>
              </a:lnSpc>
            </a:pPr>
            <a:r>
              <a:rPr lang="en-US" sz="3659">
                <a:solidFill>
                  <a:srgbClr val="FFFEFC"/>
                </a:solidFill>
                <a:latin typeface="Roca Two"/>
              </a:rPr>
              <a:t>La desmotadora (1794)</a:t>
            </a:r>
          </a:p>
          <a:p>
            <a:pPr>
              <a:lnSpc>
                <a:spcPts val="5123"/>
              </a:lnSpc>
            </a:pPr>
            <a:r>
              <a:rPr lang="en-US" sz="3659">
                <a:solidFill>
                  <a:srgbClr val="FFFEFC"/>
                </a:solidFill>
                <a:latin typeface="Roca Two"/>
              </a:rPr>
              <a:t>El alumbrado público de gas (1807)</a:t>
            </a:r>
          </a:p>
          <a:p>
            <a:pPr>
              <a:lnSpc>
                <a:spcPts val="5123"/>
              </a:lnSpc>
            </a:pPr>
            <a:r>
              <a:rPr lang="en-US" sz="3659">
                <a:solidFill>
                  <a:srgbClr val="FFFEFC"/>
                </a:solidFill>
                <a:latin typeface="Roca Two"/>
              </a:rPr>
              <a:t>El electroimán (1825)</a:t>
            </a:r>
          </a:p>
          <a:p>
            <a:pPr>
              <a:lnSpc>
                <a:spcPts val="5123"/>
              </a:lnSpc>
            </a:pPr>
            <a:r>
              <a:rPr lang="en-US" sz="3659">
                <a:solidFill>
                  <a:srgbClr val="FFFEFC"/>
                </a:solidFill>
                <a:latin typeface="Roca Two"/>
              </a:rPr>
              <a:t>La primera fotografía (c. 1826)</a:t>
            </a:r>
          </a:p>
          <a:p>
            <a:pPr>
              <a:lnSpc>
                <a:spcPts val="5123"/>
              </a:lnSpc>
            </a:pPr>
            <a:r>
              <a:rPr lang="en-US" sz="3659">
                <a:solidFill>
                  <a:srgbClr val="FFFEFC"/>
                </a:solidFill>
                <a:latin typeface="Roca Two"/>
              </a:rPr>
              <a:t>La locomotora Rocket de Stephenson (1829)</a:t>
            </a:r>
          </a:p>
          <a:p>
            <a:pPr>
              <a:lnSpc>
                <a:spcPts val="5123"/>
              </a:lnSpc>
            </a:pPr>
            <a:r>
              <a:rPr lang="en-US" sz="3659">
                <a:solidFill>
                  <a:srgbClr val="FFFEFC"/>
                </a:solidFill>
                <a:latin typeface="Roca Two"/>
              </a:rPr>
              <a:t>El telégrafo eléctrico (1837)</a:t>
            </a:r>
          </a:p>
          <a:p>
            <a:pPr>
              <a:lnSpc>
                <a:spcPts val="5123"/>
              </a:lnSpc>
            </a:pPr>
            <a:r>
              <a:rPr lang="en-US" sz="3659">
                <a:solidFill>
                  <a:srgbClr val="FFFEFC"/>
                </a:solidFill>
                <a:latin typeface="Roca Two"/>
              </a:rPr>
              <a:t>El martillo pilón (1839)</a:t>
            </a:r>
          </a:p>
          <a:p>
            <a:pPr>
              <a:lnSpc>
                <a:spcPts val="5123"/>
              </a:lnSpc>
            </a:pPr>
            <a:r>
              <a:rPr lang="en-US" sz="3659">
                <a:solidFill>
                  <a:srgbClr val="FFFEFC"/>
                </a:solidFill>
                <a:latin typeface="Roca Two"/>
              </a:rPr>
              <a:t>La producción masiva de acero (1856)</a:t>
            </a:r>
          </a:p>
          <a:p>
            <a:pPr>
              <a:lnSpc>
                <a:spcPts val="5123"/>
              </a:lnSpc>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028700" y="942975"/>
            <a:ext cx="5080119" cy="3649345"/>
          </a:xfrm>
          <a:prstGeom prst="rect">
            <a:avLst/>
          </a:prstGeom>
        </p:spPr>
        <p:txBody>
          <a:bodyPr anchor="t" rtlCol="false" tIns="0" lIns="0" bIns="0" rIns="0">
            <a:spAutoFit/>
          </a:bodyPr>
          <a:lstStyle/>
          <a:p>
            <a:pPr>
              <a:lnSpc>
                <a:spcPts val="7279"/>
              </a:lnSpc>
            </a:pPr>
            <a:r>
              <a:rPr lang="en-US" sz="5199">
                <a:solidFill>
                  <a:srgbClr val="FFDE59"/>
                </a:solidFill>
                <a:latin typeface="Montserrat Bold"/>
              </a:rPr>
              <a:t>Actividades:</a:t>
            </a:r>
          </a:p>
          <a:p>
            <a:pPr>
              <a:lnSpc>
                <a:spcPts val="7279"/>
              </a:lnSpc>
            </a:pPr>
          </a:p>
          <a:p>
            <a:pPr>
              <a:lnSpc>
                <a:spcPts val="7279"/>
              </a:lnSpc>
            </a:pPr>
          </a:p>
          <a:p>
            <a:pPr>
              <a:lnSpc>
                <a:spcPts val="7279"/>
              </a:lnSpc>
            </a:pPr>
          </a:p>
        </p:txBody>
      </p:sp>
      <p:sp>
        <p:nvSpPr>
          <p:cNvPr name="TextBox 3" id="3"/>
          <p:cNvSpPr txBox="true"/>
          <p:nvPr/>
        </p:nvSpPr>
        <p:spPr>
          <a:xfrm rot="0">
            <a:off x="967111" y="2132158"/>
            <a:ext cx="16292189" cy="877570"/>
          </a:xfrm>
          <a:prstGeom prst="rect">
            <a:avLst/>
          </a:prstGeom>
        </p:spPr>
        <p:txBody>
          <a:bodyPr anchor="t" rtlCol="false" tIns="0" lIns="0" bIns="0" rIns="0">
            <a:spAutoFit/>
          </a:bodyPr>
          <a:lstStyle/>
          <a:p>
            <a:pPr algn="ctr">
              <a:lnSpc>
                <a:spcPts val="7279"/>
              </a:lnSpc>
            </a:pPr>
            <a:r>
              <a:rPr lang="en-US" sz="5199">
                <a:solidFill>
                  <a:srgbClr val="FFBD59"/>
                </a:solidFill>
                <a:latin typeface="Montserrat Bold"/>
              </a:rPr>
              <a:t>Digo si estas expresiones son V o F. Justifico F.</a:t>
            </a:r>
          </a:p>
        </p:txBody>
      </p:sp>
      <p:sp>
        <p:nvSpPr>
          <p:cNvPr name="TextBox 4" id="4"/>
          <p:cNvSpPr txBox="true"/>
          <p:nvPr/>
        </p:nvSpPr>
        <p:spPr>
          <a:xfrm rot="0">
            <a:off x="1028700" y="6233740"/>
            <a:ext cx="15125923" cy="1261110"/>
          </a:xfrm>
          <a:prstGeom prst="rect">
            <a:avLst/>
          </a:prstGeom>
        </p:spPr>
        <p:txBody>
          <a:bodyPr anchor="t" rtlCol="false" tIns="0" lIns="0" bIns="0" rIns="0">
            <a:spAutoFit/>
          </a:bodyPr>
          <a:lstStyle/>
          <a:p>
            <a:pPr>
              <a:lnSpc>
                <a:spcPts val="5039"/>
              </a:lnSpc>
            </a:pPr>
            <a:r>
              <a:rPr lang="en-US" sz="3599">
                <a:solidFill>
                  <a:srgbClr val="FFFFFF"/>
                </a:solidFill>
                <a:latin typeface="Roca Two"/>
              </a:rPr>
              <a:t>d. Un sector de la química se dedicó a la fabricación de productos farmacéuticos.</a:t>
            </a:r>
          </a:p>
        </p:txBody>
      </p:sp>
      <p:sp>
        <p:nvSpPr>
          <p:cNvPr name="TextBox 5" id="5"/>
          <p:cNvSpPr txBox="true"/>
          <p:nvPr/>
        </p:nvSpPr>
        <p:spPr>
          <a:xfrm rot="0">
            <a:off x="1028700" y="3352267"/>
            <a:ext cx="11102756" cy="622935"/>
          </a:xfrm>
          <a:prstGeom prst="rect">
            <a:avLst/>
          </a:prstGeom>
        </p:spPr>
        <p:txBody>
          <a:bodyPr anchor="t" rtlCol="false" tIns="0" lIns="0" bIns="0" rIns="0">
            <a:spAutoFit/>
          </a:bodyPr>
          <a:lstStyle/>
          <a:p>
            <a:pPr algn="ctr">
              <a:lnSpc>
                <a:spcPts val="5039"/>
              </a:lnSpc>
            </a:pPr>
            <a:r>
              <a:rPr lang="en-US" sz="3599">
                <a:solidFill>
                  <a:srgbClr val="FFFFFF"/>
                </a:solidFill>
                <a:latin typeface="Roca Two"/>
              </a:rPr>
              <a:t>a. El algodón desplazó a la lana en la industria textil.</a:t>
            </a:r>
          </a:p>
        </p:txBody>
      </p:sp>
      <p:sp>
        <p:nvSpPr>
          <p:cNvPr name="TextBox 6" id="6"/>
          <p:cNvSpPr txBox="true"/>
          <p:nvPr/>
        </p:nvSpPr>
        <p:spPr>
          <a:xfrm rot="0">
            <a:off x="1028700" y="7618675"/>
            <a:ext cx="13799742" cy="1261110"/>
          </a:xfrm>
          <a:prstGeom prst="rect">
            <a:avLst/>
          </a:prstGeom>
        </p:spPr>
        <p:txBody>
          <a:bodyPr anchor="t" rtlCol="false" tIns="0" lIns="0" bIns="0" rIns="0">
            <a:spAutoFit/>
          </a:bodyPr>
          <a:lstStyle/>
          <a:p>
            <a:pPr>
              <a:lnSpc>
                <a:spcPts val="5039"/>
              </a:lnSpc>
            </a:pPr>
            <a:r>
              <a:rPr lang="en-US" sz="3599">
                <a:solidFill>
                  <a:srgbClr val="FFFFFF"/>
                </a:solidFill>
                <a:latin typeface="Roca Two"/>
              </a:rPr>
              <a:t>e. Según el liberalismo económico, el estado debe intervenir en las cuestiones económicas.</a:t>
            </a:r>
          </a:p>
        </p:txBody>
      </p:sp>
      <p:sp>
        <p:nvSpPr>
          <p:cNvPr name="TextBox 7" id="7"/>
          <p:cNvSpPr txBox="true"/>
          <p:nvPr/>
        </p:nvSpPr>
        <p:spPr>
          <a:xfrm rot="0">
            <a:off x="1028700" y="4099028"/>
            <a:ext cx="15087210" cy="622935"/>
          </a:xfrm>
          <a:prstGeom prst="rect">
            <a:avLst/>
          </a:prstGeom>
        </p:spPr>
        <p:txBody>
          <a:bodyPr anchor="t" rtlCol="false" tIns="0" lIns="0" bIns="0" rIns="0">
            <a:spAutoFit/>
          </a:bodyPr>
          <a:lstStyle/>
          <a:p>
            <a:pPr algn="ctr">
              <a:lnSpc>
                <a:spcPts val="5039"/>
              </a:lnSpc>
            </a:pPr>
            <a:r>
              <a:rPr lang="en-US" sz="3599">
                <a:solidFill>
                  <a:srgbClr val="FFFFFF"/>
                </a:solidFill>
                <a:latin typeface="Roca Two"/>
              </a:rPr>
              <a:t>b. La electricidad fue la energía básica durante la revolución industrial.</a:t>
            </a:r>
          </a:p>
        </p:txBody>
      </p:sp>
      <p:sp>
        <p:nvSpPr>
          <p:cNvPr name="TextBox 8" id="8"/>
          <p:cNvSpPr txBox="true"/>
          <p:nvPr/>
        </p:nvSpPr>
        <p:spPr>
          <a:xfrm rot="0">
            <a:off x="1028700" y="4848804"/>
            <a:ext cx="14996842" cy="1261110"/>
          </a:xfrm>
          <a:prstGeom prst="rect">
            <a:avLst/>
          </a:prstGeom>
        </p:spPr>
        <p:txBody>
          <a:bodyPr anchor="t" rtlCol="false" tIns="0" lIns="0" bIns="0" rIns="0">
            <a:spAutoFit/>
          </a:bodyPr>
          <a:lstStyle/>
          <a:p>
            <a:pPr>
              <a:lnSpc>
                <a:spcPts val="5039"/>
              </a:lnSpc>
            </a:pPr>
            <a:r>
              <a:rPr lang="en-US" sz="3599">
                <a:solidFill>
                  <a:srgbClr val="FFFFFF"/>
                </a:solidFill>
                <a:latin typeface="Roca Two"/>
              </a:rPr>
              <a:t>c. Los primeros países en Industrializarse después de Inlaterra fueron francia y bélgica</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028700" y="1296781"/>
            <a:ext cx="15698459" cy="887095"/>
          </a:xfrm>
          <a:prstGeom prst="rect">
            <a:avLst/>
          </a:prstGeom>
        </p:spPr>
        <p:txBody>
          <a:bodyPr anchor="t" rtlCol="false" tIns="0" lIns="0" bIns="0" rIns="0">
            <a:spAutoFit/>
          </a:bodyPr>
          <a:lstStyle/>
          <a:p>
            <a:pPr>
              <a:lnSpc>
                <a:spcPts val="7279"/>
              </a:lnSpc>
            </a:pPr>
            <a:r>
              <a:rPr lang="en-US" sz="5199">
                <a:solidFill>
                  <a:srgbClr val="FFDE59"/>
                </a:solidFill>
                <a:latin typeface="Roca Two"/>
              </a:rPr>
              <a:t>Analizo el siguiente documento histórico:</a:t>
            </a:r>
          </a:p>
        </p:txBody>
      </p:sp>
      <p:sp>
        <p:nvSpPr>
          <p:cNvPr name="TextBox 3" id="3"/>
          <p:cNvSpPr txBox="true"/>
          <p:nvPr/>
        </p:nvSpPr>
        <p:spPr>
          <a:xfrm rot="0">
            <a:off x="1260451" y="2830142"/>
            <a:ext cx="15763002" cy="6491865"/>
          </a:xfrm>
          <a:prstGeom prst="rect">
            <a:avLst/>
          </a:prstGeom>
        </p:spPr>
        <p:txBody>
          <a:bodyPr anchor="t" rtlCol="false" tIns="0" lIns="0" bIns="0" rIns="0">
            <a:spAutoFit/>
          </a:bodyPr>
          <a:lstStyle/>
          <a:p>
            <a:pPr>
              <a:lnSpc>
                <a:spcPts val="3905"/>
              </a:lnSpc>
            </a:pPr>
            <a:r>
              <a:rPr lang="en-US" sz="2789">
                <a:solidFill>
                  <a:srgbClr val="FFFFFF"/>
                </a:solidFill>
                <a:latin typeface="Times New Roman"/>
              </a:rPr>
              <a:t>«En esta fábrica trabajan mil quinientas personas, y más de la mitad tienen menos de quince años. La mayoría de los niños están descalzos. El trabajo comienza a las cinco y media de la mañana y termina a las siete de las tarde, con altos de media hora para el desayuno y una hora para la comida. Los mecánicos tienen media hora para la merienda, pero no los niños ni los otros obreros (...).</a:t>
            </a:r>
          </a:p>
          <a:p>
            <a:pPr>
              <a:lnSpc>
                <a:spcPts val="3919"/>
              </a:lnSpc>
            </a:pPr>
            <a:r>
              <a:rPr lang="en-US" sz="2799">
                <a:solidFill>
                  <a:srgbClr val="FFFFFF"/>
                </a:solidFill>
                <a:latin typeface="Times New Roman"/>
              </a:rPr>
              <a:t>Cuando estuve en Oxford Road, Manchester, observé la salida de los trabajadores cuando abandonaban la fábrica a las doce de la mañana. Los niños, en su casi totalidad, tenían aspecto enfermizo; eran pequeños, enclenques e iban descalzos. Muchos parecían no tener más de siete años. Los hombres en su mayoría de dieciséis a veinticuatro años, estaban casi tan pálidos y delgados como los niños. Las mujeres eran las de apariencia más saludable, aunque no vi ninguna de aspecto lozano (...). Aquí vi, o creí ver, una raza degenerada, seres humanos achaparrados, debilitados y depravados, hombres y mujeres que no llegarán a ancianos, niños que nunca serán adultos sanos. Era un espectáculo lúgubre (...)» (Turner Thackrah, 1832).</a:t>
            </a:r>
          </a:p>
          <a:p>
            <a:pPr>
              <a:lnSpc>
                <a:spcPts val="3905"/>
              </a:lnSpc>
            </a:pPr>
          </a:p>
        </p:txBody>
      </p:sp>
      <p:sp>
        <p:nvSpPr>
          <p:cNvPr name="AutoShape 4" id="4"/>
          <p:cNvSpPr/>
          <p:nvPr/>
        </p:nvSpPr>
        <p:spPr>
          <a:xfrm flipV="true">
            <a:off x="1042988" y="2569639"/>
            <a:ext cx="16197929" cy="47"/>
          </a:xfrm>
          <a:prstGeom prst="line">
            <a:avLst/>
          </a:prstGeom>
          <a:ln cap="flat" w="28575">
            <a:solidFill>
              <a:srgbClr val="FFFFFF"/>
            </a:solidFill>
            <a:prstDash val="solid"/>
            <a:headEnd type="none" len="sm" w="sm"/>
            <a:tailEnd type="none" len="sm" w="sm"/>
          </a:ln>
        </p:spPr>
      </p:sp>
      <p:sp>
        <p:nvSpPr>
          <p:cNvPr name="AutoShape 5" id="5"/>
          <p:cNvSpPr/>
          <p:nvPr/>
        </p:nvSpPr>
        <p:spPr>
          <a:xfrm>
            <a:off x="1042988" y="9243984"/>
            <a:ext cx="16197929" cy="28"/>
          </a:xfrm>
          <a:prstGeom prst="line">
            <a:avLst/>
          </a:prstGeom>
          <a:ln cap="flat" w="28575">
            <a:solidFill>
              <a:srgbClr val="FFFFFF"/>
            </a:solidFill>
            <a:prstDash val="solid"/>
            <a:headEnd type="none" len="sm" w="sm"/>
            <a:tailEnd type="none" len="sm" w="sm"/>
          </a:ln>
        </p:spPr>
      </p:sp>
      <p:sp>
        <p:nvSpPr>
          <p:cNvPr name="AutoShape 6" id="6"/>
          <p:cNvSpPr/>
          <p:nvPr/>
        </p:nvSpPr>
        <p:spPr>
          <a:xfrm>
            <a:off x="1042987" y="2569639"/>
            <a:ext cx="0" cy="6674374"/>
          </a:xfrm>
          <a:prstGeom prst="line">
            <a:avLst/>
          </a:prstGeom>
          <a:ln cap="flat" w="28575">
            <a:solidFill>
              <a:srgbClr val="FFFFFF"/>
            </a:solidFill>
            <a:prstDash val="solid"/>
            <a:headEnd type="none" len="sm" w="sm"/>
            <a:tailEnd type="none" len="sm" w="sm"/>
          </a:ln>
        </p:spPr>
      </p:sp>
      <p:sp>
        <p:nvSpPr>
          <p:cNvPr name="AutoShape 7" id="7"/>
          <p:cNvSpPr/>
          <p:nvPr/>
        </p:nvSpPr>
        <p:spPr>
          <a:xfrm>
            <a:off x="17240916" y="2553922"/>
            <a:ext cx="0" cy="6690091"/>
          </a:xfrm>
          <a:prstGeom prst="line">
            <a:avLst/>
          </a:prstGeom>
          <a:ln cap="flat" w="2857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930" r="0" b="-11930"/>
            </a:stretch>
          </a:blipFill>
        </p:spPr>
      </p:sp>
      <p:sp>
        <p:nvSpPr>
          <p:cNvPr name="Freeform 3" id="3"/>
          <p:cNvSpPr/>
          <p:nvPr/>
        </p:nvSpPr>
        <p:spPr>
          <a:xfrm flipH="false" flipV="false" rot="5400000">
            <a:off x="-2133950" y="-13432236"/>
            <a:ext cx="17371635" cy="35076060"/>
          </a:xfrm>
          <a:custGeom>
            <a:avLst/>
            <a:gdLst/>
            <a:ahLst/>
            <a:cxnLst/>
            <a:rect r="r" b="b" t="t" l="l"/>
            <a:pathLst>
              <a:path h="35076060" w="17371635">
                <a:moveTo>
                  <a:pt x="0" y="0"/>
                </a:moveTo>
                <a:lnTo>
                  <a:pt x="17371635" y="0"/>
                </a:lnTo>
                <a:lnTo>
                  <a:pt x="17371635" y="35076060"/>
                </a:lnTo>
                <a:lnTo>
                  <a:pt x="0" y="35076060"/>
                </a:lnTo>
                <a:lnTo>
                  <a:pt x="0" y="0"/>
                </a:lnTo>
                <a:close/>
              </a:path>
            </a:pathLst>
          </a:custGeom>
          <a:blipFill>
            <a:blip r:embed="rId3">
              <a:alphaModFix amt="62000"/>
            </a:blip>
            <a:stretch>
              <a:fillRect l="0" t="0" r="0" b="0"/>
            </a:stretch>
          </a:blipFill>
        </p:spPr>
      </p:sp>
      <p:sp>
        <p:nvSpPr>
          <p:cNvPr name="TextBox 4" id="4"/>
          <p:cNvSpPr txBox="true"/>
          <p:nvPr/>
        </p:nvSpPr>
        <p:spPr>
          <a:xfrm rot="0">
            <a:off x="-2759898" y="1201209"/>
            <a:ext cx="15082031" cy="1866879"/>
          </a:xfrm>
          <a:prstGeom prst="rect">
            <a:avLst/>
          </a:prstGeom>
        </p:spPr>
        <p:txBody>
          <a:bodyPr anchor="t" rtlCol="false" tIns="0" lIns="0" bIns="0" rIns="0">
            <a:spAutoFit/>
          </a:bodyPr>
          <a:lstStyle/>
          <a:p>
            <a:pPr algn="ctr">
              <a:lnSpc>
                <a:spcPts val="7347"/>
              </a:lnSpc>
            </a:pPr>
            <a:r>
              <a:rPr lang="en-US" sz="6560">
                <a:solidFill>
                  <a:srgbClr val="FFDE59"/>
                </a:solidFill>
                <a:latin typeface="Montserrat Heavy"/>
              </a:rPr>
              <a:t>INTEGRANTES:</a:t>
            </a:r>
          </a:p>
          <a:p>
            <a:pPr algn="ctr">
              <a:lnSpc>
                <a:spcPts val="7347"/>
              </a:lnSpc>
            </a:pPr>
          </a:p>
        </p:txBody>
      </p:sp>
      <p:sp>
        <p:nvSpPr>
          <p:cNvPr name="TextBox 5" id="5"/>
          <p:cNvSpPr txBox="true"/>
          <p:nvPr/>
        </p:nvSpPr>
        <p:spPr>
          <a:xfrm rot="0">
            <a:off x="2222817" y="2387221"/>
            <a:ext cx="5750362" cy="877570"/>
          </a:xfrm>
          <a:prstGeom prst="rect">
            <a:avLst/>
          </a:prstGeom>
        </p:spPr>
        <p:txBody>
          <a:bodyPr anchor="t" rtlCol="false" tIns="0" lIns="0" bIns="0" rIns="0">
            <a:spAutoFit/>
          </a:bodyPr>
          <a:lstStyle/>
          <a:p>
            <a:pPr algn="ctr">
              <a:lnSpc>
                <a:spcPts val="7279"/>
              </a:lnSpc>
            </a:pPr>
            <a:r>
              <a:rPr lang="en-US" sz="5199">
                <a:solidFill>
                  <a:srgbClr val="FFDE59"/>
                </a:solidFill>
                <a:latin typeface="Montserrat Bold"/>
              </a:rPr>
              <a:t>Amira Balbuena.</a:t>
            </a:r>
          </a:p>
        </p:txBody>
      </p:sp>
      <p:sp>
        <p:nvSpPr>
          <p:cNvPr name="TextBox 6" id="6"/>
          <p:cNvSpPr txBox="true"/>
          <p:nvPr/>
        </p:nvSpPr>
        <p:spPr>
          <a:xfrm rot="0">
            <a:off x="2222817" y="4466574"/>
            <a:ext cx="6538198" cy="877570"/>
          </a:xfrm>
          <a:prstGeom prst="rect">
            <a:avLst/>
          </a:prstGeom>
        </p:spPr>
        <p:txBody>
          <a:bodyPr anchor="t" rtlCol="false" tIns="0" lIns="0" bIns="0" rIns="0">
            <a:spAutoFit/>
          </a:bodyPr>
          <a:lstStyle/>
          <a:p>
            <a:pPr algn="ctr">
              <a:lnSpc>
                <a:spcPts val="7279"/>
              </a:lnSpc>
            </a:pPr>
            <a:r>
              <a:rPr lang="en-US" sz="5199">
                <a:solidFill>
                  <a:srgbClr val="FFDE59"/>
                </a:solidFill>
                <a:latin typeface="Montserrat Bold"/>
              </a:rPr>
              <a:t>Alejandro Paredes.</a:t>
            </a:r>
          </a:p>
        </p:txBody>
      </p:sp>
      <p:sp>
        <p:nvSpPr>
          <p:cNvPr name="TextBox 7" id="7"/>
          <p:cNvSpPr txBox="true"/>
          <p:nvPr/>
        </p:nvSpPr>
        <p:spPr>
          <a:xfrm rot="0">
            <a:off x="2222817" y="3427079"/>
            <a:ext cx="5399842" cy="877570"/>
          </a:xfrm>
          <a:prstGeom prst="rect">
            <a:avLst/>
          </a:prstGeom>
        </p:spPr>
        <p:txBody>
          <a:bodyPr anchor="t" rtlCol="false" tIns="0" lIns="0" bIns="0" rIns="0">
            <a:spAutoFit/>
          </a:bodyPr>
          <a:lstStyle/>
          <a:p>
            <a:pPr algn="ctr">
              <a:lnSpc>
                <a:spcPts val="7279"/>
              </a:lnSpc>
            </a:pPr>
            <a:r>
              <a:rPr lang="en-US" sz="5199">
                <a:solidFill>
                  <a:srgbClr val="FFDE59"/>
                </a:solidFill>
                <a:latin typeface="Montserrat Bold"/>
              </a:rPr>
              <a:t>Jonathan Bray. </a:t>
            </a:r>
          </a:p>
        </p:txBody>
      </p:sp>
      <p:sp>
        <p:nvSpPr>
          <p:cNvPr name="TextBox 8" id="8"/>
          <p:cNvSpPr txBox="true"/>
          <p:nvPr/>
        </p:nvSpPr>
        <p:spPr>
          <a:xfrm rot="0">
            <a:off x="2222817" y="5506069"/>
            <a:ext cx="4415790" cy="877570"/>
          </a:xfrm>
          <a:prstGeom prst="rect">
            <a:avLst/>
          </a:prstGeom>
        </p:spPr>
        <p:txBody>
          <a:bodyPr anchor="t" rtlCol="false" tIns="0" lIns="0" bIns="0" rIns="0">
            <a:spAutoFit/>
          </a:bodyPr>
          <a:lstStyle/>
          <a:p>
            <a:pPr algn="ctr">
              <a:lnSpc>
                <a:spcPts val="7279"/>
              </a:lnSpc>
            </a:pPr>
            <a:r>
              <a:rPr lang="en-US" sz="5199">
                <a:solidFill>
                  <a:srgbClr val="FFDE59"/>
                </a:solidFill>
                <a:latin typeface="Montserrat Bold"/>
              </a:rPr>
              <a:t>Ever Portillo.</a:t>
            </a:r>
          </a:p>
        </p:txBody>
      </p:sp>
      <p:sp>
        <p:nvSpPr>
          <p:cNvPr name="TextBox 9" id="9"/>
          <p:cNvSpPr txBox="true"/>
          <p:nvPr/>
        </p:nvSpPr>
        <p:spPr>
          <a:xfrm rot="0">
            <a:off x="0" y="8168621"/>
            <a:ext cx="17259300" cy="877570"/>
          </a:xfrm>
          <a:prstGeom prst="rect">
            <a:avLst/>
          </a:prstGeom>
        </p:spPr>
        <p:txBody>
          <a:bodyPr anchor="t" rtlCol="false" tIns="0" lIns="0" bIns="0" rIns="0">
            <a:spAutoFit/>
          </a:bodyPr>
          <a:lstStyle/>
          <a:p>
            <a:pPr algn="ctr">
              <a:lnSpc>
                <a:spcPts val="7279"/>
              </a:lnSpc>
            </a:pPr>
            <a:r>
              <a:rPr lang="en-US" sz="5199">
                <a:solidFill>
                  <a:srgbClr val="FFDE59"/>
                </a:solidFill>
                <a:latin typeface="Montserrat Bold"/>
              </a:rPr>
              <a:t>2do Año, Primera Sección, Informática.</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028700" y="919485"/>
            <a:ext cx="4935498" cy="877570"/>
          </a:xfrm>
          <a:prstGeom prst="rect">
            <a:avLst/>
          </a:prstGeom>
        </p:spPr>
        <p:txBody>
          <a:bodyPr anchor="t" rtlCol="false" tIns="0" lIns="0" bIns="0" rIns="0">
            <a:spAutoFit/>
          </a:bodyPr>
          <a:lstStyle/>
          <a:p>
            <a:pPr algn="ctr">
              <a:lnSpc>
                <a:spcPts val="7279"/>
              </a:lnSpc>
            </a:pPr>
            <a:r>
              <a:rPr lang="en-US" sz="5199">
                <a:solidFill>
                  <a:srgbClr val="FFDE59"/>
                </a:solidFill>
                <a:latin typeface="Montserrat Bold"/>
              </a:rPr>
              <a:t>Identificación:</a:t>
            </a:r>
          </a:p>
        </p:txBody>
      </p:sp>
      <p:sp>
        <p:nvSpPr>
          <p:cNvPr name="TextBox 3" id="3"/>
          <p:cNvSpPr txBox="true"/>
          <p:nvPr/>
        </p:nvSpPr>
        <p:spPr>
          <a:xfrm rot="0">
            <a:off x="895350" y="5199719"/>
            <a:ext cx="10515600" cy="622935"/>
          </a:xfrm>
          <a:prstGeom prst="rect">
            <a:avLst/>
          </a:prstGeom>
        </p:spPr>
        <p:txBody>
          <a:bodyPr anchor="t" rtlCol="false" tIns="0" lIns="0" bIns="0" rIns="0">
            <a:spAutoFit/>
          </a:bodyPr>
          <a:lstStyle/>
          <a:p>
            <a:pPr algn="ctr">
              <a:lnSpc>
                <a:spcPts val="5039"/>
              </a:lnSpc>
            </a:pPr>
            <a:r>
              <a:rPr lang="en-US" sz="3599">
                <a:solidFill>
                  <a:srgbClr val="FFFFFF"/>
                </a:solidFill>
                <a:latin typeface="Roca Two"/>
              </a:rPr>
              <a:t>2.1. ¿Cuántas personas trabajaban en la fábrica?</a:t>
            </a:r>
          </a:p>
        </p:txBody>
      </p:sp>
      <p:sp>
        <p:nvSpPr>
          <p:cNvPr name="TextBox 4" id="4"/>
          <p:cNvSpPr txBox="true"/>
          <p:nvPr/>
        </p:nvSpPr>
        <p:spPr>
          <a:xfrm rot="0">
            <a:off x="1028700" y="1987555"/>
            <a:ext cx="1992630" cy="622935"/>
          </a:xfrm>
          <a:prstGeom prst="rect">
            <a:avLst/>
          </a:prstGeom>
        </p:spPr>
        <p:txBody>
          <a:bodyPr anchor="t" rtlCol="false" tIns="0" lIns="0" bIns="0" rIns="0">
            <a:spAutoFit/>
          </a:bodyPr>
          <a:lstStyle/>
          <a:p>
            <a:pPr algn="ctr">
              <a:lnSpc>
                <a:spcPts val="5039"/>
              </a:lnSpc>
            </a:pPr>
            <a:r>
              <a:rPr lang="en-US" sz="3599">
                <a:solidFill>
                  <a:srgbClr val="FFFFFF"/>
                </a:solidFill>
                <a:latin typeface="Roca Two"/>
              </a:rPr>
              <a:t>1.1. Autor:</a:t>
            </a:r>
          </a:p>
        </p:txBody>
      </p:sp>
      <p:sp>
        <p:nvSpPr>
          <p:cNvPr name="TextBox 5" id="5"/>
          <p:cNvSpPr txBox="true"/>
          <p:nvPr/>
        </p:nvSpPr>
        <p:spPr>
          <a:xfrm rot="0">
            <a:off x="942975" y="5870279"/>
            <a:ext cx="9753837" cy="622935"/>
          </a:xfrm>
          <a:prstGeom prst="rect">
            <a:avLst/>
          </a:prstGeom>
        </p:spPr>
        <p:txBody>
          <a:bodyPr anchor="t" rtlCol="false" tIns="0" lIns="0" bIns="0" rIns="0">
            <a:spAutoFit/>
          </a:bodyPr>
          <a:lstStyle/>
          <a:p>
            <a:pPr algn="ctr">
              <a:lnSpc>
                <a:spcPts val="5039"/>
              </a:lnSpc>
            </a:pPr>
            <a:r>
              <a:rPr lang="en-US" sz="3599">
                <a:solidFill>
                  <a:srgbClr val="FFFFFF"/>
                </a:solidFill>
                <a:latin typeface="Roca Two"/>
              </a:rPr>
              <a:t>2.2. ¿Cuáles eran sus condiciones de trabajo?</a:t>
            </a:r>
          </a:p>
        </p:txBody>
      </p:sp>
      <p:sp>
        <p:nvSpPr>
          <p:cNvPr name="TextBox 6" id="6"/>
          <p:cNvSpPr txBox="true"/>
          <p:nvPr/>
        </p:nvSpPr>
        <p:spPr>
          <a:xfrm rot="0">
            <a:off x="18062785" y="9905430"/>
            <a:ext cx="225215" cy="381570"/>
          </a:xfrm>
          <a:prstGeom prst="rect">
            <a:avLst/>
          </a:prstGeom>
        </p:spPr>
        <p:txBody>
          <a:bodyPr anchor="t" rtlCol="false" tIns="0" lIns="0" bIns="0" rIns="0">
            <a:spAutoFit/>
          </a:bodyPr>
          <a:lstStyle/>
          <a:p>
            <a:pPr algn="ctr">
              <a:lnSpc>
                <a:spcPts val="3166"/>
              </a:lnSpc>
            </a:pPr>
            <a:r>
              <a:rPr lang="en-US" sz="2261">
                <a:solidFill>
                  <a:srgbClr val="FFFFFF"/>
                </a:solidFill>
                <a:latin typeface="Roca Two"/>
              </a:rPr>
              <a:t>:v</a:t>
            </a:r>
          </a:p>
        </p:txBody>
      </p:sp>
      <p:sp>
        <p:nvSpPr>
          <p:cNvPr name="TextBox 7" id="7"/>
          <p:cNvSpPr txBox="true"/>
          <p:nvPr/>
        </p:nvSpPr>
        <p:spPr>
          <a:xfrm rot="0">
            <a:off x="1028700" y="2657179"/>
            <a:ext cx="1723430" cy="622935"/>
          </a:xfrm>
          <a:prstGeom prst="rect">
            <a:avLst/>
          </a:prstGeom>
        </p:spPr>
        <p:txBody>
          <a:bodyPr anchor="t" rtlCol="false" tIns="0" lIns="0" bIns="0" rIns="0">
            <a:spAutoFit/>
          </a:bodyPr>
          <a:lstStyle/>
          <a:p>
            <a:pPr algn="ctr">
              <a:lnSpc>
                <a:spcPts val="5039"/>
              </a:lnSpc>
            </a:pPr>
            <a:r>
              <a:rPr lang="en-US" sz="3599">
                <a:solidFill>
                  <a:srgbClr val="FFFFFF"/>
                </a:solidFill>
                <a:latin typeface="Roca Two"/>
              </a:rPr>
              <a:t>1.2. Año:</a:t>
            </a:r>
          </a:p>
        </p:txBody>
      </p:sp>
      <p:sp>
        <p:nvSpPr>
          <p:cNvPr name="TextBox 8" id="8"/>
          <p:cNvSpPr txBox="true"/>
          <p:nvPr/>
        </p:nvSpPr>
        <p:spPr>
          <a:xfrm rot="0">
            <a:off x="1028700" y="3327739"/>
            <a:ext cx="3911680" cy="622935"/>
          </a:xfrm>
          <a:prstGeom prst="rect">
            <a:avLst/>
          </a:prstGeom>
        </p:spPr>
        <p:txBody>
          <a:bodyPr anchor="t" rtlCol="false" tIns="0" lIns="0" bIns="0" rIns="0">
            <a:spAutoFit/>
          </a:bodyPr>
          <a:lstStyle/>
          <a:p>
            <a:pPr algn="ctr">
              <a:lnSpc>
                <a:spcPts val="5039"/>
              </a:lnSpc>
            </a:pPr>
            <a:r>
              <a:rPr lang="en-US" sz="3599">
                <a:solidFill>
                  <a:srgbClr val="FFFFFF"/>
                </a:solidFill>
                <a:latin typeface="Roca Two"/>
              </a:rPr>
              <a:t>1.3. Tipo de fuente:</a:t>
            </a:r>
          </a:p>
        </p:txBody>
      </p:sp>
      <p:sp>
        <p:nvSpPr>
          <p:cNvPr name="TextBox 9" id="9"/>
          <p:cNvSpPr txBox="true"/>
          <p:nvPr/>
        </p:nvSpPr>
        <p:spPr>
          <a:xfrm rot="0">
            <a:off x="914460" y="4131649"/>
            <a:ext cx="5238690" cy="877570"/>
          </a:xfrm>
          <a:prstGeom prst="rect">
            <a:avLst/>
          </a:prstGeom>
        </p:spPr>
        <p:txBody>
          <a:bodyPr anchor="t" rtlCol="false" tIns="0" lIns="0" bIns="0" rIns="0">
            <a:spAutoFit/>
          </a:bodyPr>
          <a:lstStyle/>
          <a:p>
            <a:pPr algn="ctr">
              <a:lnSpc>
                <a:spcPts val="7279"/>
              </a:lnSpc>
            </a:pPr>
            <a:r>
              <a:rPr lang="en-US" sz="5199">
                <a:solidFill>
                  <a:srgbClr val="FFDE59"/>
                </a:solidFill>
                <a:latin typeface="Montserrat Bold"/>
              </a:rPr>
              <a:t>Interpretación:</a:t>
            </a:r>
          </a:p>
        </p:txBody>
      </p:sp>
      <p:sp>
        <p:nvSpPr>
          <p:cNvPr name="TextBox 10" id="10"/>
          <p:cNvSpPr txBox="true"/>
          <p:nvPr/>
        </p:nvSpPr>
        <p:spPr>
          <a:xfrm rot="0">
            <a:off x="762000" y="6540839"/>
            <a:ext cx="9753837" cy="622935"/>
          </a:xfrm>
          <a:prstGeom prst="rect">
            <a:avLst/>
          </a:prstGeom>
        </p:spPr>
        <p:txBody>
          <a:bodyPr anchor="t" rtlCol="false" tIns="0" lIns="0" bIns="0" rIns="0">
            <a:spAutoFit/>
          </a:bodyPr>
          <a:lstStyle/>
          <a:p>
            <a:pPr algn="ctr">
              <a:lnSpc>
                <a:spcPts val="5039"/>
              </a:lnSpc>
            </a:pPr>
            <a:r>
              <a:rPr lang="en-US" sz="3599">
                <a:solidFill>
                  <a:srgbClr val="FFFFFF"/>
                </a:solidFill>
                <a:latin typeface="Roca Two"/>
              </a:rPr>
              <a:t>2.3. ¿Qué aspectos tenían los trabajadores?</a:t>
            </a:r>
          </a:p>
        </p:txBody>
      </p:sp>
      <p:sp>
        <p:nvSpPr>
          <p:cNvPr name="TextBox 11" id="11"/>
          <p:cNvSpPr txBox="true"/>
          <p:nvPr/>
        </p:nvSpPr>
        <p:spPr>
          <a:xfrm rot="0">
            <a:off x="752475" y="7211400"/>
            <a:ext cx="14594844" cy="622935"/>
          </a:xfrm>
          <a:prstGeom prst="rect">
            <a:avLst/>
          </a:prstGeom>
        </p:spPr>
        <p:txBody>
          <a:bodyPr anchor="t" rtlCol="false" tIns="0" lIns="0" bIns="0" rIns="0">
            <a:spAutoFit/>
          </a:bodyPr>
          <a:lstStyle/>
          <a:p>
            <a:pPr algn="ctr">
              <a:lnSpc>
                <a:spcPts val="5039"/>
              </a:lnSpc>
            </a:pPr>
            <a:r>
              <a:rPr lang="en-US" sz="3599">
                <a:solidFill>
                  <a:srgbClr val="FFFFFF"/>
                </a:solidFill>
                <a:latin typeface="Roca Two"/>
              </a:rPr>
              <a:t>2.4. ¿Qué comentario hace el autor respecto a estos trabajadores?</a:t>
            </a:r>
          </a:p>
        </p:txBody>
      </p:sp>
      <p:sp>
        <p:nvSpPr>
          <p:cNvPr name="TextBox 12" id="12"/>
          <p:cNvSpPr txBox="true"/>
          <p:nvPr/>
        </p:nvSpPr>
        <p:spPr>
          <a:xfrm rot="0">
            <a:off x="762000" y="7881960"/>
            <a:ext cx="7861262" cy="622935"/>
          </a:xfrm>
          <a:prstGeom prst="rect">
            <a:avLst/>
          </a:prstGeom>
        </p:spPr>
        <p:txBody>
          <a:bodyPr anchor="t" rtlCol="false" tIns="0" lIns="0" bIns="0" rIns="0">
            <a:spAutoFit/>
          </a:bodyPr>
          <a:lstStyle/>
          <a:p>
            <a:pPr algn="ctr">
              <a:lnSpc>
                <a:spcPts val="5039"/>
              </a:lnSpc>
            </a:pPr>
            <a:r>
              <a:rPr lang="en-US" sz="3599">
                <a:solidFill>
                  <a:srgbClr val="FFFFFF"/>
                </a:solidFill>
                <a:latin typeface="Roca Two"/>
              </a:rPr>
              <a:t>2.5. Comento brevemente el texto.</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962025" y="2964924"/>
            <a:ext cx="15626217" cy="1261110"/>
          </a:xfrm>
          <a:prstGeom prst="rect">
            <a:avLst/>
          </a:prstGeom>
        </p:spPr>
        <p:txBody>
          <a:bodyPr anchor="t" rtlCol="false" tIns="0" lIns="0" bIns="0" rIns="0">
            <a:spAutoFit/>
          </a:bodyPr>
          <a:lstStyle/>
          <a:p>
            <a:pPr>
              <a:lnSpc>
                <a:spcPts val="5039"/>
              </a:lnSpc>
            </a:pPr>
            <a:r>
              <a:rPr lang="en-US" sz="3599">
                <a:solidFill>
                  <a:srgbClr val="FFFEFC"/>
                </a:solidFill>
                <a:latin typeface="Roca Two"/>
              </a:rPr>
              <a:t>III. Investigo qué fue Revolución Agrícola y cómo influyó en el proceso de Industrialización.</a:t>
            </a:r>
          </a:p>
        </p:txBody>
      </p:sp>
      <p:sp>
        <p:nvSpPr>
          <p:cNvPr name="TextBox 3" id="3"/>
          <p:cNvSpPr txBox="true"/>
          <p:nvPr/>
        </p:nvSpPr>
        <p:spPr>
          <a:xfrm rot="0">
            <a:off x="962025" y="4359385"/>
            <a:ext cx="16646794" cy="4451985"/>
          </a:xfrm>
          <a:prstGeom prst="rect">
            <a:avLst/>
          </a:prstGeom>
        </p:spPr>
        <p:txBody>
          <a:bodyPr anchor="t" rtlCol="false" tIns="0" lIns="0" bIns="0" rIns="0">
            <a:spAutoFit/>
          </a:bodyPr>
          <a:lstStyle/>
          <a:p>
            <a:pPr>
              <a:lnSpc>
                <a:spcPts val="5039"/>
              </a:lnSpc>
            </a:pPr>
            <a:r>
              <a:rPr lang="en-US" sz="3599">
                <a:solidFill>
                  <a:srgbClr val="FFFEFC"/>
                </a:solidFill>
                <a:latin typeface="Roca Two"/>
              </a:rPr>
              <a:t> IV. La Revolución Industrial fue una revolución de las máquinas? ¿Por qué?</a:t>
            </a:r>
          </a:p>
          <a:p>
            <a:pPr>
              <a:lnSpc>
                <a:spcPts val="5039"/>
              </a:lnSpc>
            </a:pPr>
            <a:r>
              <a:rPr lang="en-US" sz="3599">
                <a:solidFill>
                  <a:srgbClr val="FFFEFC"/>
                </a:solidFill>
                <a:latin typeface="Roca Two"/>
              </a:rPr>
              <a:t>V</a:t>
            </a:r>
            <a:r>
              <a:rPr lang="en-US" sz="3599">
                <a:solidFill>
                  <a:srgbClr val="FFFEFC"/>
                </a:solidFill>
                <a:latin typeface="Roca Two"/>
              </a:rPr>
              <a:t>. Investigo en diversas fuentes históricas sobre:</a:t>
            </a:r>
          </a:p>
          <a:p>
            <a:pPr>
              <a:lnSpc>
                <a:spcPts val="5039"/>
              </a:lnSpc>
            </a:pPr>
            <a:r>
              <a:rPr lang="en-US" sz="3599">
                <a:solidFill>
                  <a:srgbClr val="FFFEFC"/>
                </a:solidFill>
                <a:latin typeface="Roca Two"/>
              </a:rPr>
              <a:t>VI. ¿</a:t>
            </a:r>
            <a:r>
              <a:rPr lang="en-US" sz="3599">
                <a:solidFill>
                  <a:srgbClr val="FFFEFC"/>
                </a:solidFill>
                <a:latin typeface="Roca Two"/>
              </a:rPr>
              <a:t>Cuales fueron las lineas de ferrocaril más famosas durante la Revolución Industrial?</a:t>
            </a:r>
          </a:p>
          <a:p>
            <a:pPr>
              <a:lnSpc>
                <a:spcPts val="5039"/>
              </a:lnSpc>
            </a:pPr>
            <a:r>
              <a:rPr lang="en-US" sz="3599">
                <a:solidFill>
                  <a:srgbClr val="FFFEFC"/>
                </a:solidFill>
                <a:latin typeface="Roca Two"/>
              </a:rPr>
              <a:t>VII. ¿Cuáles</a:t>
            </a:r>
            <a:r>
              <a:rPr lang="en-US" sz="3599">
                <a:solidFill>
                  <a:srgbClr val="FFFEFC"/>
                </a:solidFill>
                <a:latin typeface="Roca Two"/>
              </a:rPr>
              <a:t> fueron las ideas politicas surgidas durante la Revolución Industrial?</a:t>
            </a:r>
          </a:p>
          <a:p>
            <a:pPr>
              <a:lnSpc>
                <a:spcPts val="5039"/>
              </a:lnSpc>
            </a:pPr>
            <a:r>
              <a:rPr lang="en-US" sz="3599">
                <a:solidFill>
                  <a:srgbClr val="FFFEFC"/>
                </a:solidFill>
                <a:latin typeface="Roca Two"/>
              </a:rPr>
              <a:t>VIII</a:t>
            </a:r>
            <a:r>
              <a:rPr lang="en-US" sz="3599">
                <a:solidFill>
                  <a:srgbClr val="FFFEFC"/>
                </a:solidFill>
                <a:latin typeface="Roca Two"/>
              </a:rPr>
              <a:t>. Confecciono un mapa conceptual sobre la Revolución Industrial.</a:t>
            </a:r>
          </a:p>
        </p:txBody>
      </p:sp>
      <p:sp>
        <p:nvSpPr>
          <p:cNvPr name="TextBox 4" id="4"/>
          <p:cNvSpPr txBox="true"/>
          <p:nvPr/>
        </p:nvSpPr>
        <p:spPr>
          <a:xfrm rot="0">
            <a:off x="1028700" y="813047"/>
            <a:ext cx="14697998" cy="1261110"/>
          </a:xfrm>
          <a:prstGeom prst="rect">
            <a:avLst/>
          </a:prstGeom>
        </p:spPr>
        <p:txBody>
          <a:bodyPr anchor="t" rtlCol="false" tIns="0" lIns="0" bIns="0" rIns="0">
            <a:spAutoFit/>
          </a:bodyPr>
          <a:lstStyle/>
          <a:p>
            <a:pPr>
              <a:lnSpc>
                <a:spcPts val="5039"/>
              </a:lnSpc>
            </a:pPr>
            <a:r>
              <a:rPr lang="en-US" sz="3599">
                <a:solidFill>
                  <a:srgbClr val="FFFEFC"/>
                </a:solidFill>
                <a:latin typeface="Roca Two"/>
              </a:rPr>
              <a:t>I. Explica los cambios ocurridos como consecuencia de la Revolución Industrial.</a:t>
            </a:r>
          </a:p>
        </p:txBody>
      </p:sp>
      <p:sp>
        <p:nvSpPr>
          <p:cNvPr name="TextBox 5" id="5"/>
          <p:cNvSpPr txBox="true"/>
          <p:nvPr/>
        </p:nvSpPr>
        <p:spPr>
          <a:xfrm rot="0">
            <a:off x="1028700" y="2208639"/>
            <a:ext cx="15492867" cy="622935"/>
          </a:xfrm>
          <a:prstGeom prst="rect">
            <a:avLst/>
          </a:prstGeom>
        </p:spPr>
        <p:txBody>
          <a:bodyPr anchor="t" rtlCol="false" tIns="0" lIns="0" bIns="0" rIns="0">
            <a:spAutoFit/>
          </a:bodyPr>
          <a:lstStyle/>
          <a:p>
            <a:pPr>
              <a:lnSpc>
                <a:spcPts val="5039"/>
              </a:lnSpc>
            </a:pPr>
            <a:r>
              <a:rPr lang="en-US" sz="3599">
                <a:solidFill>
                  <a:srgbClr val="FFFEFC"/>
                </a:solidFill>
                <a:latin typeface="Roca Two"/>
              </a:rPr>
              <a:t>II. Investigo y escribo cómo se producia el acero en el siglo XVIII.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2" t="0" r="-602" b="0"/>
            </a:stretch>
          </a:blipFill>
        </p:spPr>
      </p:sp>
      <p:sp>
        <p:nvSpPr>
          <p:cNvPr name="Freeform 3" id="3"/>
          <p:cNvSpPr/>
          <p:nvPr/>
        </p:nvSpPr>
        <p:spPr>
          <a:xfrm flipH="false" flipV="false" rot="5400000">
            <a:off x="-321706" y="-8572717"/>
            <a:ext cx="16192767" cy="26227462"/>
          </a:xfrm>
          <a:custGeom>
            <a:avLst/>
            <a:gdLst/>
            <a:ahLst/>
            <a:cxnLst/>
            <a:rect r="r" b="b" t="t" l="l"/>
            <a:pathLst>
              <a:path h="26227462" w="16192767">
                <a:moveTo>
                  <a:pt x="0" y="0"/>
                </a:moveTo>
                <a:lnTo>
                  <a:pt x="16192767" y="0"/>
                </a:lnTo>
                <a:lnTo>
                  <a:pt x="16192767" y="26227462"/>
                </a:lnTo>
                <a:lnTo>
                  <a:pt x="0" y="26227462"/>
                </a:lnTo>
                <a:lnTo>
                  <a:pt x="0" y="0"/>
                </a:lnTo>
                <a:close/>
              </a:path>
            </a:pathLst>
          </a:custGeom>
          <a:blipFill>
            <a:blip r:embed="rId3">
              <a:alphaModFix amt="42000"/>
            </a:blip>
            <a:stretch>
              <a:fillRect l="0" t="-12331" r="0" b="-12331"/>
            </a:stretch>
          </a:blipFill>
        </p:spPr>
      </p:sp>
      <p:sp>
        <p:nvSpPr>
          <p:cNvPr name="TextBox 4" id="4"/>
          <p:cNvSpPr txBox="true"/>
          <p:nvPr/>
        </p:nvSpPr>
        <p:spPr>
          <a:xfrm rot="0">
            <a:off x="1618457" y="2856383"/>
            <a:ext cx="15051086" cy="4507559"/>
          </a:xfrm>
          <a:prstGeom prst="rect">
            <a:avLst/>
          </a:prstGeom>
        </p:spPr>
        <p:txBody>
          <a:bodyPr anchor="t" rtlCol="false" tIns="0" lIns="0" bIns="0" rIns="0">
            <a:spAutoFit/>
          </a:bodyPr>
          <a:lstStyle/>
          <a:p>
            <a:pPr>
              <a:lnSpc>
                <a:spcPts val="5126"/>
              </a:lnSpc>
            </a:pPr>
            <a:r>
              <a:rPr lang="en-US" sz="3662">
                <a:solidFill>
                  <a:srgbClr val="FFFEFC"/>
                </a:solidFill>
                <a:latin typeface="Roca Two"/>
              </a:rPr>
              <a:t>La Revolución Industrial fue un proceso de cambio social, económico y cultural que tuvo lugar en Gran Bretaña en el siglo XVIII y se expandió posteriormente por Europa y otras partes del mundo. Esta revolución marcó la transición de una sociedad predominantemente rural a una sociedad industrializada, donde la producción se desplazó de los talleres artesanales a las fábricas y el trabajo manual fue reemplazado por la mecanización.</a:t>
            </a:r>
          </a:p>
        </p:txBody>
      </p:sp>
      <p:sp>
        <p:nvSpPr>
          <p:cNvPr name="TextBox 5" id="5"/>
          <p:cNvSpPr txBox="true"/>
          <p:nvPr/>
        </p:nvSpPr>
        <p:spPr>
          <a:xfrm rot="0">
            <a:off x="1028700" y="942975"/>
            <a:ext cx="14187012" cy="1801495"/>
          </a:xfrm>
          <a:prstGeom prst="rect">
            <a:avLst/>
          </a:prstGeom>
        </p:spPr>
        <p:txBody>
          <a:bodyPr anchor="t" rtlCol="false" tIns="0" lIns="0" bIns="0" rIns="0">
            <a:spAutoFit/>
          </a:bodyPr>
          <a:lstStyle/>
          <a:p>
            <a:pPr algn="ctr">
              <a:lnSpc>
                <a:spcPts val="7279"/>
              </a:lnSpc>
            </a:pPr>
            <a:r>
              <a:rPr lang="en-US" sz="5199">
                <a:solidFill>
                  <a:srgbClr val="FFDE59"/>
                </a:solidFill>
                <a:latin typeface="Montserrat Bold"/>
              </a:rPr>
              <a:t>Siglo XVIII. Primera Revolución Industrial</a:t>
            </a:r>
          </a:p>
          <a:p>
            <a:pPr algn="ctr">
              <a:lnSpc>
                <a:spcPts val="727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93" t="0" r="-3593" b="0"/>
            </a:stretch>
          </a:blipFill>
        </p:spPr>
      </p:sp>
      <p:sp>
        <p:nvSpPr>
          <p:cNvPr name="Freeform 3" id="3"/>
          <p:cNvSpPr/>
          <p:nvPr/>
        </p:nvSpPr>
        <p:spPr>
          <a:xfrm flipH="false" flipV="false" rot="5400000">
            <a:off x="-3769583" y="-9905788"/>
            <a:ext cx="18388233" cy="30098576"/>
          </a:xfrm>
          <a:custGeom>
            <a:avLst/>
            <a:gdLst/>
            <a:ahLst/>
            <a:cxnLst/>
            <a:rect r="r" b="b" t="t" l="l"/>
            <a:pathLst>
              <a:path h="30098576" w="18388233">
                <a:moveTo>
                  <a:pt x="0" y="0"/>
                </a:moveTo>
                <a:lnTo>
                  <a:pt x="18388232" y="0"/>
                </a:lnTo>
                <a:lnTo>
                  <a:pt x="18388232" y="30098576"/>
                </a:lnTo>
                <a:lnTo>
                  <a:pt x="0" y="30098576"/>
                </a:lnTo>
                <a:lnTo>
                  <a:pt x="0" y="0"/>
                </a:lnTo>
                <a:close/>
              </a:path>
            </a:pathLst>
          </a:custGeom>
          <a:blipFill>
            <a:blip r:embed="rId3">
              <a:alphaModFix amt="65999"/>
            </a:blip>
            <a:stretch>
              <a:fillRect l="-1445" t="-13577" r="0" b="-11562"/>
            </a:stretch>
          </a:blipFill>
        </p:spPr>
      </p:sp>
      <p:sp>
        <p:nvSpPr>
          <p:cNvPr name="TextBox 4" id="4"/>
          <p:cNvSpPr txBox="true"/>
          <p:nvPr/>
        </p:nvSpPr>
        <p:spPr>
          <a:xfrm rot="0">
            <a:off x="1382611" y="1622240"/>
            <a:ext cx="12796089" cy="1801495"/>
          </a:xfrm>
          <a:prstGeom prst="rect">
            <a:avLst/>
          </a:prstGeom>
        </p:spPr>
        <p:txBody>
          <a:bodyPr anchor="t" rtlCol="false" tIns="0" lIns="0" bIns="0" rIns="0">
            <a:spAutoFit/>
          </a:bodyPr>
          <a:lstStyle/>
          <a:p>
            <a:pPr>
              <a:lnSpc>
                <a:spcPts val="7279"/>
              </a:lnSpc>
            </a:pPr>
            <a:r>
              <a:rPr lang="en-US" sz="5199">
                <a:solidFill>
                  <a:srgbClr val="FFDE59"/>
                </a:solidFill>
                <a:latin typeface="Montserrat Bold"/>
              </a:rPr>
              <a:t>Causas fundamentales de la Primera Revolución Industrial.</a:t>
            </a:r>
          </a:p>
        </p:txBody>
      </p:sp>
      <p:sp>
        <p:nvSpPr>
          <p:cNvPr name="TextBox 5" id="5"/>
          <p:cNvSpPr txBox="true"/>
          <p:nvPr/>
        </p:nvSpPr>
        <p:spPr>
          <a:xfrm rot="0">
            <a:off x="2422430" y="3835668"/>
            <a:ext cx="14543792" cy="5155311"/>
          </a:xfrm>
          <a:prstGeom prst="rect">
            <a:avLst/>
          </a:prstGeom>
        </p:spPr>
        <p:txBody>
          <a:bodyPr anchor="t" rtlCol="false" tIns="0" lIns="0" bIns="0" rIns="0">
            <a:spAutoFit/>
          </a:bodyPr>
          <a:lstStyle/>
          <a:p>
            <a:pPr>
              <a:lnSpc>
                <a:spcPts val="5123"/>
              </a:lnSpc>
            </a:pPr>
          </a:p>
          <a:p>
            <a:pPr>
              <a:lnSpc>
                <a:spcPts val="5123"/>
              </a:lnSpc>
            </a:pPr>
            <a:r>
              <a:rPr lang="en-US" sz="3659">
                <a:solidFill>
                  <a:srgbClr val="FFFEFC"/>
                </a:solidFill>
                <a:latin typeface="Roca Two"/>
              </a:rPr>
              <a:t> El aumento de la población debido al descenso de la mortalidad.</a:t>
            </a:r>
          </a:p>
          <a:p>
            <a:pPr>
              <a:lnSpc>
                <a:spcPts val="5123"/>
              </a:lnSpc>
            </a:pPr>
          </a:p>
          <a:p>
            <a:pPr>
              <a:lnSpc>
                <a:spcPts val="5123"/>
              </a:lnSpc>
            </a:pPr>
            <a:r>
              <a:rPr lang="en-US" sz="3659">
                <a:solidFill>
                  <a:srgbClr val="FFFEFC"/>
                </a:solidFill>
                <a:latin typeface="Roca Two"/>
              </a:rPr>
              <a:t>La mejora en la producción agrícola gracias a las nuevas técnicas de cultivo.</a:t>
            </a:r>
          </a:p>
          <a:p>
            <a:pPr>
              <a:lnSpc>
                <a:spcPts val="5123"/>
              </a:lnSpc>
            </a:pPr>
          </a:p>
          <a:p>
            <a:pPr>
              <a:lnSpc>
                <a:spcPts val="5123"/>
              </a:lnSpc>
            </a:pPr>
            <a:r>
              <a:rPr lang="en-US" sz="3659">
                <a:solidFill>
                  <a:srgbClr val="FFFEFC"/>
                </a:solidFill>
                <a:latin typeface="Roca Two"/>
              </a:rPr>
              <a:t> Los nuevos inventos aplicados a la producción de bienes.</a:t>
            </a:r>
          </a:p>
          <a:p>
            <a:pPr>
              <a:lnSpc>
                <a:spcPts val="5123"/>
              </a:lnSpc>
            </a:pPr>
          </a:p>
        </p:txBody>
      </p:sp>
      <p:sp>
        <p:nvSpPr>
          <p:cNvPr name="Freeform 6" id="6"/>
          <p:cNvSpPr/>
          <p:nvPr/>
        </p:nvSpPr>
        <p:spPr>
          <a:xfrm flipH="false" flipV="false" rot="0">
            <a:off x="1028700" y="5582236"/>
            <a:ext cx="1130355" cy="1152123"/>
          </a:xfrm>
          <a:custGeom>
            <a:avLst/>
            <a:gdLst/>
            <a:ahLst/>
            <a:cxnLst/>
            <a:rect r="r" b="b" t="t" l="l"/>
            <a:pathLst>
              <a:path h="1152123" w="1130355">
                <a:moveTo>
                  <a:pt x="0" y="0"/>
                </a:moveTo>
                <a:lnTo>
                  <a:pt x="1130355" y="0"/>
                </a:lnTo>
                <a:lnTo>
                  <a:pt x="1130355" y="1152123"/>
                </a:lnTo>
                <a:lnTo>
                  <a:pt x="0" y="11521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7452230"/>
            <a:ext cx="1130355" cy="1152123"/>
          </a:xfrm>
          <a:custGeom>
            <a:avLst/>
            <a:gdLst/>
            <a:ahLst/>
            <a:cxnLst/>
            <a:rect r="r" b="b" t="t" l="l"/>
            <a:pathLst>
              <a:path h="1152123" w="1130355">
                <a:moveTo>
                  <a:pt x="0" y="0"/>
                </a:moveTo>
                <a:lnTo>
                  <a:pt x="1130355" y="0"/>
                </a:lnTo>
                <a:lnTo>
                  <a:pt x="1130355" y="1152123"/>
                </a:lnTo>
                <a:lnTo>
                  <a:pt x="0" y="1152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4160811"/>
            <a:ext cx="1130355" cy="1152123"/>
          </a:xfrm>
          <a:custGeom>
            <a:avLst/>
            <a:gdLst/>
            <a:ahLst/>
            <a:cxnLst/>
            <a:rect r="r" b="b" t="t" l="l"/>
            <a:pathLst>
              <a:path h="1152123" w="1130355">
                <a:moveTo>
                  <a:pt x="0" y="0"/>
                </a:moveTo>
                <a:lnTo>
                  <a:pt x="1130355" y="0"/>
                </a:lnTo>
                <a:lnTo>
                  <a:pt x="1130355" y="1152123"/>
                </a:lnTo>
                <a:lnTo>
                  <a:pt x="0" y="11521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33" r="0" b="-6333"/>
            </a:stretch>
          </a:blipFill>
        </p:spPr>
      </p:sp>
      <p:sp>
        <p:nvSpPr>
          <p:cNvPr name="Freeform 3" id="3"/>
          <p:cNvSpPr/>
          <p:nvPr/>
        </p:nvSpPr>
        <p:spPr>
          <a:xfrm flipH="false" flipV="false" rot="5400000">
            <a:off x="-600611" y="-7795765"/>
            <a:ext cx="16192767" cy="26227462"/>
          </a:xfrm>
          <a:custGeom>
            <a:avLst/>
            <a:gdLst/>
            <a:ahLst/>
            <a:cxnLst/>
            <a:rect r="r" b="b" t="t" l="l"/>
            <a:pathLst>
              <a:path h="26227462" w="16192767">
                <a:moveTo>
                  <a:pt x="0" y="0"/>
                </a:moveTo>
                <a:lnTo>
                  <a:pt x="16192767" y="0"/>
                </a:lnTo>
                <a:lnTo>
                  <a:pt x="16192767" y="26227461"/>
                </a:lnTo>
                <a:lnTo>
                  <a:pt x="0" y="26227461"/>
                </a:lnTo>
                <a:lnTo>
                  <a:pt x="0" y="0"/>
                </a:lnTo>
                <a:close/>
              </a:path>
            </a:pathLst>
          </a:custGeom>
          <a:blipFill>
            <a:blip r:embed="rId3">
              <a:alphaModFix amt="69000"/>
            </a:blip>
            <a:stretch>
              <a:fillRect l="0" t="-12331" r="0" b="-12331"/>
            </a:stretch>
          </a:blipFill>
        </p:spPr>
      </p:sp>
      <p:sp>
        <p:nvSpPr>
          <p:cNvPr name="TextBox 4" id="4"/>
          <p:cNvSpPr txBox="true"/>
          <p:nvPr/>
        </p:nvSpPr>
        <p:spPr>
          <a:xfrm rot="0">
            <a:off x="1201027" y="942975"/>
            <a:ext cx="17086973" cy="2725420"/>
          </a:xfrm>
          <a:prstGeom prst="rect">
            <a:avLst/>
          </a:prstGeom>
        </p:spPr>
        <p:txBody>
          <a:bodyPr anchor="t" rtlCol="false" tIns="0" lIns="0" bIns="0" rIns="0">
            <a:spAutoFit/>
          </a:bodyPr>
          <a:lstStyle/>
          <a:p>
            <a:pPr>
              <a:lnSpc>
                <a:spcPts val="7279"/>
              </a:lnSpc>
            </a:pPr>
            <a:r>
              <a:rPr lang="en-US" sz="5199">
                <a:solidFill>
                  <a:srgbClr val="FFDE59"/>
                </a:solidFill>
                <a:latin typeface="Montserrat Bold"/>
              </a:rPr>
              <a:t>Pilares de la Revolución Industrial: </a:t>
            </a:r>
          </a:p>
          <a:p>
            <a:pPr>
              <a:lnSpc>
                <a:spcPts val="7279"/>
              </a:lnSpc>
            </a:pPr>
            <a:r>
              <a:rPr lang="en-US" sz="5199">
                <a:solidFill>
                  <a:srgbClr val="FFDE59"/>
                </a:solidFill>
                <a:latin typeface="Montserrat Bold"/>
              </a:rPr>
              <a:t>Innovación y Transformación"</a:t>
            </a:r>
          </a:p>
          <a:p>
            <a:pPr>
              <a:lnSpc>
                <a:spcPts val="7279"/>
              </a:lnSpc>
            </a:pPr>
          </a:p>
        </p:txBody>
      </p:sp>
      <p:sp>
        <p:nvSpPr>
          <p:cNvPr name="TextBox 5" id="5"/>
          <p:cNvSpPr txBox="true"/>
          <p:nvPr/>
        </p:nvSpPr>
        <p:spPr>
          <a:xfrm rot="0">
            <a:off x="1512198" y="3601720"/>
            <a:ext cx="14858983" cy="1269111"/>
          </a:xfrm>
          <a:prstGeom prst="rect">
            <a:avLst/>
          </a:prstGeom>
        </p:spPr>
        <p:txBody>
          <a:bodyPr anchor="t" rtlCol="false" tIns="0" lIns="0" bIns="0" rIns="0">
            <a:spAutoFit/>
          </a:bodyPr>
          <a:lstStyle/>
          <a:p>
            <a:pPr>
              <a:lnSpc>
                <a:spcPts val="5123"/>
              </a:lnSpc>
            </a:pPr>
            <a:r>
              <a:rPr lang="en-US" sz="3659">
                <a:solidFill>
                  <a:srgbClr val="FFFEFC"/>
                </a:solidFill>
                <a:latin typeface="Roca Two"/>
              </a:rPr>
              <a:t>La invención de la máquina de vapor por James Watt en 1769 fue crucial, impulsando la industria, la minería y el transporte.</a:t>
            </a:r>
          </a:p>
        </p:txBody>
      </p:sp>
      <p:sp>
        <p:nvSpPr>
          <p:cNvPr name="TextBox 6" id="6"/>
          <p:cNvSpPr txBox="true"/>
          <p:nvPr/>
        </p:nvSpPr>
        <p:spPr>
          <a:xfrm rot="0">
            <a:off x="1512198" y="5076825"/>
            <a:ext cx="14858983" cy="1916811"/>
          </a:xfrm>
          <a:prstGeom prst="rect">
            <a:avLst/>
          </a:prstGeom>
        </p:spPr>
        <p:txBody>
          <a:bodyPr anchor="t" rtlCol="false" tIns="0" lIns="0" bIns="0" rIns="0">
            <a:spAutoFit/>
          </a:bodyPr>
          <a:lstStyle/>
          <a:p>
            <a:pPr>
              <a:lnSpc>
                <a:spcPts val="5123"/>
              </a:lnSpc>
            </a:pPr>
            <a:r>
              <a:rPr lang="en-US" sz="3659">
                <a:solidFill>
                  <a:srgbClr val="FFFEFC"/>
                </a:solidFill>
                <a:latin typeface="Roca Two"/>
              </a:rPr>
              <a:t>El telar mecánico de Edmund Cartwright transformó la industria textil, con el algodón, el cual era más barato y abundante, desplazando a la lana.  </a:t>
            </a:r>
          </a:p>
        </p:txBody>
      </p:sp>
      <p:sp>
        <p:nvSpPr>
          <p:cNvPr name="TextBox 7" id="7"/>
          <p:cNvSpPr txBox="true"/>
          <p:nvPr/>
        </p:nvSpPr>
        <p:spPr>
          <a:xfrm rot="0">
            <a:off x="1512198" y="7203186"/>
            <a:ext cx="14858983" cy="1916811"/>
          </a:xfrm>
          <a:prstGeom prst="rect">
            <a:avLst/>
          </a:prstGeom>
        </p:spPr>
        <p:txBody>
          <a:bodyPr anchor="t" rtlCol="false" tIns="0" lIns="0" bIns="0" rIns="0">
            <a:spAutoFit/>
          </a:bodyPr>
          <a:lstStyle/>
          <a:p>
            <a:pPr>
              <a:lnSpc>
                <a:spcPts val="5123"/>
              </a:lnSpc>
            </a:pPr>
            <a:r>
              <a:rPr lang="en-US" sz="3659">
                <a:solidFill>
                  <a:srgbClr val="FFFEFC"/>
                </a:solidFill>
                <a:latin typeface="Roca Two"/>
              </a:rPr>
              <a:t>La introducción del carbón mineral en las fundiciones revolucionó la industria siderúrgica. La transición del taller artesanal a la fábrica, donde se concentraban trabajadores y máquinas.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226" r="0" b="-5226"/>
            </a:stretch>
          </a:blipFill>
        </p:spPr>
      </p:sp>
      <p:sp>
        <p:nvSpPr>
          <p:cNvPr name="Freeform 3" id="3"/>
          <p:cNvSpPr/>
          <p:nvPr/>
        </p:nvSpPr>
        <p:spPr>
          <a:xfrm flipH="false" flipV="false" rot="5400000">
            <a:off x="-321706" y="-8572717"/>
            <a:ext cx="16192767" cy="26227462"/>
          </a:xfrm>
          <a:custGeom>
            <a:avLst/>
            <a:gdLst/>
            <a:ahLst/>
            <a:cxnLst/>
            <a:rect r="r" b="b" t="t" l="l"/>
            <a:pathLst>
              <a:path h="26227462" w="16192767">
                <a:moveTo>
                  <a:pt x="0" y="0"/>
                </a:moveTo>
                <a:lnTo>
                  <a:pt x="16192767" y="0"/>
                </a:lnTo>
                <a:lnTo>
                  <a:pt x="16192767" y="26227462"/>
                </a:lnTo>
                <a:lnTo>
                  <a:pt x="0" y="26227462"/>
                </a:lnTo>
                <a:lnTo>
                  <a:pt x="0" y="0"/>
                </a:lnTo>
                <a:close/>
              </a:path>
            </a:pathLst>
          </a:custGeom>
          <a:blipFill>
            <a:blip r:embed="rId3">
              <a:alphaModFix amt="51000"/>
            </a:blip>
            <a:stretch>
              <a:fillRect l="0" t="-12331" r="0" b="-12331"/>
            </a:stretch>
          </a:blipFill>
        </p:spPr>
      </p:sp>
      <p:sp>
        <p:nvSpPr>
          <p:cNvPr name="TextBox 4" id="4"/>
          <p:cNvSpPr txBox="true"/>
          <p:nvPr/>
        </p:nvSpPr>
        <p:spPr>
          <a:xfrm rot="0">
            <a:off x="1028700" y="1819910"/>
            <a:ext cx="14505020" cy="6450711"/>
          </a:xfrm>
          <a:prstGeom prst="rect">
            <a:avLst/>
          </a:prstGeom>
        </p:spPr>
        <p:txBody>
          <a:bodyPr anchor="t" rtlCol="false" tIns="0" lIns="0" bIns="0" rIns="0">
            <a:spAutoFit/>
          </a:bodyPr>
          <a:lstStyle/>
          <a:p>
            <a:pPr>
              <a:lnSpc>
                <a:spcPts val="5123"/>
              </a:lnSpc>
            </a:pPr>
          </a:p>
          <a:p>
            <a:pPr>
              <a:lnSpc>
                <a:spcPts val="5123"/>
              </a:lnSpc>
            </a:pPr>
            <a:r>
              <a:rPr lang="en-US" sz="3659">
                <a:solidFill>
                  <a:srgbClr val="FFFEFC"/>
                </a:solidFill>
                <a:latin typeface="Roca Two"/>
              </a:rPr>
              <a:t>Durante la Segunda Revolución Industrial, la industrialización se expandió desde Inglaterra hacia Europa, con Francia y Bélgica a la vanguardia. A partir de 1870, surgieron nuevas industrias y fuentes de energía, creando grandes empresas y extendiendo la industrialización a más países. Destacaron la química, la electricidad (usada en telecomunicaciones), la industria automotriz y la metalurgia. La inversión de capital aumentó, con apoyo financiero de bancos, y países como Alemania, Japón y Estados Unidos emergieron como potencias industriales.</a:t>
            </a:r>
          </a:p>
        </p:txBody>
      </p:sp>
      <p:sp>
        <p:nvSpPr>
          <p:cNvPr name="TextBox 5" id="5"/>
          <p:cNvSpPr txBox="true"/>
          <p:nvPr/>
        </p:nvSpPr>
        <p:spPr>
          <a:xfrm rot="0">
            <a:off x="1028700" y="942975"/>
            <a:ext cx="10619184" cy="1801495"/>
          </a:xfrm>
          <a:prstGeom prst="rect">
            <a:avLst/>
          </a:prstGeom>
        </p:spPr>
        <p:txBody>
          <a:bodyPr anchor="t" rtlCol="false" tIns="0" lIns="0" bIns="0" rIns="0">
            <a:spAutoFit/>
          </a:bodyPr>
          <a:lstStyle/>
          <a:p>
            <a:pPr algn="ctr">
              <a:lnSpc>
                <a:spcPts val="7279"/>
              </a:lnSpc>
            </a:pPr>
            <a:r>
              <a:rPr lang="en-US" sz="5199">
                <a:solidFill>
                  <a:srgbClr val="FFDE59"/>
                </a:solidFill>
                <a:latin typeface="Montserrat Bold"/>
              </a:rPr>
              <a:t>Segunda Revolución Industrial</a:t>
            </a:r>
          </a:p>
          <a:p>
            <a:pPr algn="ctr">
              <a:lnSpc>
                <a:spcPts val="7279"/>
              </a:lnSpc>
            </a:pPr>
          </a:p>
        </p:txBody>
      </p:sp>
      <p:sp>
        <p:nvSpPr>
          <p:cNvPr name="TextBox 6" id="6"/>
          <p:cNvSpPr txBox="true"/>
          <p:nvPr/>
        </p:nvSpPr>
        <p:spPr>
          <a:xfrm rot="0">
            <a:off x="1028700" y="8203946"/>
            <a:ext cx="14858983" cy="621411"/>
          </a:xfrm>
          <a:prstGeom prst="rect">
            <a:avLst/>
          </a:prstGeom>
        </p:spPr>
        <p:txBody>
          <a:bodyPr anchor="t" rtlCol="false" tIns="0" lIns="0" bIns="0" rIns="0">
            <a:spAutoFit/>
          </a:bodyPr>
          <a:lstStyle/>
          <a:p>
            <a:pPr>
              <a:lnSpc>
                <a:spcPts val="5123"/>
              </a:lnSpc>
            </a:pPr>
            <a:r>
              <a:rPr lang="en-US" sz="3659">
                <a:solidFill>
                  <a:srgbClr val="FFFEFC"/>
                </a:solidFill>
                <a:latin typeface="Roca Two"/>
              </a:rPr>
              <a:t>Algunas fuentes de energía que surgieron durante esta época: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60" r="0" b="-5660"/>
            </a:stretch>
          </a:blipFill>
        </p:spPr>
      </p:sp>
      <p:sp>
        <p:nvSpPr>
          <p:cNvPr name="Freeform 3" id="3"/>
          <p:cNvSpPr/>
          <p:nvPr/>
        </p:nvSpPr>
        <p:spPr>
          <a:xfrm flipH="false" flipV="false" rot="5400000">
            <a:off x="1880286" y="-7481154"/>
            <a:ext cx="11979731" cy="24188959"/>
          </a:xfrm>
          <a:custGeom>
            <a:avLst/>
            <a:gdLst/>
            <a:ahLst/>
            <a:cxnLst/>
            <a:rect r="r" b="b" t="t" l="l"/>
            <a:pathLst>
              <a:path h="24188959" w="11979731">
                <a:moveTo>
                  <a:pt x="0" y="0"/>
                </a:moveTo>
                <a:lnTo>
                  <a:pt x="11979732" y="0"/>
                </a:lnTo>
                <a:lnTo>
                  <a:pt x="11979732" y="24188959"/>
                </a:lnTo>
                <a:lnTo>
                  <a:pt x="0" y="24188959"/>
                </a:lnTo>
                <a:lnTo>
                  <a:pt x="0" y="0"/>
                </a:lnTo>
                <a:close/>
              </a:path>
            </a:pathLst>
          </a:custGeom>
          <a:blipFill>
            <a:blip r:embed="rId3">
              <a:alphaModFix amt="64000"/>
            </a:blip>
            <a:stretch>
              <a:fillRect l="0" t="0" r="0" b="0"/>
            </a:stretch>
          </a:blipFill>
        </p:spPr>
      </p:sp>
      <p:sp>
        <p:nvSpPr>
          <p:cNvPr name="TextBox 4" id="4"/>
          <p:cNvSpPr txBox="true"/>
          <p:nvPr/>
        </p:nvSpPr>
        <p:spPr>
          <a:xfrm rot="0">
            <a:off x="1794794" y="3180207"/>
            <a:ext cx="14858983" cy="3859911"/>
          </a:xfrm>
          <a:prstGeom prst="rect">
            <a:avLst/>
          </a:prstGeom>
        </p:spPr>
        <p:txBody>
          <a:bodyPr anchor="t" rtlCol="false" tIns="0" lIns="0" bIns="0" rIns="0">
            <a:spAutoFit/>
          </a:bodyPr>
          <a:lstStyle/>
          <a:p>
            <a:pPr>
              <a:lnSpc>
                <a:spcPts val="5123"/>
              </a:lnSpc>
            </a:pPr>
            <a:r>
              <a:rPr lang="en-US" sz="3659">
                <a:solidFill>
                  <a:srgbClr val="FFFEFC"/>
                </a:solidFill>
                <a:latin typeface="Roca Two"/>
              </a:rPr>
              <a:t>A finales del siglo XIX Thomas Edison inventó la dinamo generadora de corriente directa para producir la electricidad y la lámpara incandescente o bombilla. Otros inventos, como el transformador o alternador, permitieron utilizar la electricidad para el alumbrado como fuerza motriz de las máquinas, para los transportes.</a:t>
            </a:r>
          </a:p>
          <a:p>
            <a:pPr>
              <a:lnSpc>
                <a:spcPts val="5123"/>
              </a:lnSpc>
            </a:pPr>
          </a:p>
        </p:txBody>
      </p:sp>
      <p:sp>
        <p:nvSpPr>
          <p:cNvPr name="TextBox 5" id="5"/>
          <p:cNvSpPr txBox="true"/>
          <p:nvPr/>
        </p:nvSpPr>
        <p:spPr>
          <a:xfrm rot="0">
            <a:off x="1486902" y="1226583"/>
            <a:ext cx="5436967" cy="1029399"/>
          </a:xfrm>
          <a:prstGeom prst="rect">
            <a:avLst/>
          </a:prstGeom>
        </p:spPr>
        <p:txBody>
          <a:bodyPr anchor="t" rtlCol="false" tIns="0" lIns="0" bIns="0" rIns="0">
            <a:spAutoFit/>
          </a:bodyPr>
          <a:lstStyle/>
          <a:p>
            <a:pPr algn="ctr">
              <a:lnSpc>
                <a:spcPts val="8413"/>
              </a:lnSpc>
            </a:pPr>
            <a:r>
              <a:rPr lang="en-US" sz="6009">
                <a:solidFill>
                  <a:srgbClr val="FFDE59"/>
                </a:solidFill>
                <a:latin typeface="Montserrat Bold"/>
              </a:rPr>
              <a:t>Electricidad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26368"/>
            <a:ext cx="18288000" cy="11139735"/>
          </a:xfrm>
          <a:custGeom>
            <a:avLst/>
            <a:gdLst/>
            <a:ahLst/>
            <a:cxnLst/>
            <a:rect r="r" b="b" t="t" l="l"/>
            <a:pathLst>
              <a:path h="11139735" w="18288000">
                <a:moveTo>
                  <a:pt x="0" y="0"/>
                </a:moveTo>
                <a:lnTo>
                  <a:pt x="18288000" y="0"/>
                </a:lnTo>
                <a:lnTo>
                  <a:pt x="18288000" y="11139736"/>
                </a:lnTo>
                <a:lnTo>
                  <a:pt x="0" y="11139736"/>
                </a:lnTo>
                <a:lnTo>
                  <a:pt x="0" y="0"/>
                </a:lnTo>
                <a:close/>
              </a:path>
            </a:pathLst>
          </a:custGeom>
          <a:blipFill>
            <a:blip r:embed="rId2"/>
            <a:stretch>
              <a:fillRect l="0" t="-4723" r="0" b="-4723"/>
            </a:stretch>
          </a:blipFill>
        </p:spPr>
      </p:sp>
      <p:sp>
        <p:nvSpPr>
          <p:cNvPr name="Freeform 3" id="3"/>
          <p:cNvSpPr/>
          <p:nvPr/>
        </p:nvSpPr>
        <p:spPr>
          <a:xfrm flipH="false" flipV="false" rot="5400000">
            <a:off x="-3769583" y="-9905788"/>
            <a:ext cx="18388233" cy="30098576"/>
          </a:xfrm>
          <a:custGeom>
            <a:avLst/>
            <a:gdLst/>
            <a:ahLst/>
            <a:cxnLst/>
            <a:rect r="r" b="b" t="t" l="l"/>
            <a:pathLst>
              <a:path h="30098576" w="18388233">
                <a:moveTo>
                  <a:pt x="0" y="0"/>
                </a:moveTo>
                <a:lnTo>
                  <a:pt x="18388232" y="0"/>
                </a:lnTo>
                <a:lnTo>
                  <a:pt x="18388232" y="30098576"/>
                </a:lnTo>
                <a:lnTo>
                  <a:pt x="0" y="30098576"/>
                </a:lnTo>
                <a:lnTo>
                  <a:pt x="0" y="0"/>
                </a:lnTo>
                <a:close/>
              </a:path>
            </a:pathLst>
          </a:custGeom>
          <a:blipFill>
            <a:blip r:embed="rId3">
              <a:alphaModFix amt="61000"/>
            </a:blip>
            <a:stretch>
              <a:fillRect l="-1445" t="-13577" r="0" b="-11562"/>
            </a:stretch>
          </a:blipFill>
        </p:spPr>
      </p:sp>
      <p:sp>
        <p:nvSpPr>
          <p:cNvPr name="TextBox 4" id="4"/>
          <p:cNvSpPr txBox="true"/>
          <p:nvPr/>
        </p:nvSpPr>
        <p:spPr>
          <a:xfrm rot="0">
            <a:off x="1714509" y="2807589"/>
            <a:ext cx="14858983" cy="6450711"/>
          </a:xfrm>
          <a:prstGeom prst="rect">
            <a:avLst/>
          </a:prstGeom>
        </p:spPr>
        <p:txBody>
          <a:bodyPr anchor="t" rtlCol="false" tIns="0" lIns="0" bIns="0" rIns="0">
            <a:spAutoFit/>
          </a:bodyPr>
          <a:lstStyle/>
          <a:p>
            <a:pPr>
              <a:lnSpc>
                <a:spcPts val="5123"/>
              </a:lnSpc>
            </a:pPr>
            <a:r>
              <a:rPr lang="en-US" sz="3659">
                <a:solidFill>
                  <a:srgbClr val="FFFEFC"/>
                </a:solidFill>
                <a:latin typeface="Roca Two"/>
              </a:rPr>
              <a:t>Se utilizaron como combustibles para los automóviles fabricados a partir de los inventos de Daimler y Benz (el motor de explosión) y de Rudolf Diesel (el motor de combustión interna). Además, el petróleo se empleó en otros medios de transporte como barcos y aviones, impulsando la movilidad humana. Un ejemplo destacado fue el histórico vuelo de 1903 de los hermanos Orville y Wilbur Wright, que utilizó combustible derivado del petróleo, marcando así el inicio de la era de la aviación moderna.</a:t>
            </a:r>
          </a:p>
          <a:p>
            <a:pPr>
              <a:lnSpc>
                <a:spcPts val="5123"/>
              </a:lnSpc>
            </a:pPr>
          </a:p>
          <a:p>
            <a:pPr>
              <a:lnSpc>
                <a:spcPts val="5123"/>
              </a:lnSpc>
            </a:pPr>
          </a:p>
        </p:txBody>
      </p:sp>
      <p:sp>
        <p:nvSpPr>
          <p:cNvPr name="TextBox 5" id="5"/>
          <p:cNvSpPr txBox="true"/>
          <p:nvPr/>
        </p:nvSpPr>
        <p:spPr>
          <a:xfrm rot="0">
            <a:off x="1714509" y="1206661"/>
            <a:ext cx="9838926" cy="1028461"/>
          </a:xfrm>
          <a:prstGeom prst="rect">
            <a:avLst/>
          </a:prstGeom>
        </p:spPr>
        <p:txBody>
          <a:bodyPr anchor="t" rtlCol="false" tIns="0" lIns="0" bIns="0" rIns="0">
            <a:spAutoFit/>
          </a:bodyPr>
          <a:lstStyle/>
          <a:p>
            <a:pPr algn="ctr">
              <a:lnSpc>
                <a:spcPts val="8413"/>
              </a:lnSpc>
            </a:pPr>
            <a:r>
              <a:rPr lang="en-US" sz="6009">
                <a:solidFill>
                  <a:srgbClr val="FFDE59"/>
                </a:solidFill>
                <a:latin typeface="Montserrat Bold"/>
              </a:rPr>
              <a:t>Petróleo y sus derivados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5400000">
            <a:off x="-3769583" y="-9905788"/>
            <a:ext cx="18388233" cy="30098576"/>
          </a:xfrm>
          <a:custGeom>
            <a:avLst/>
            <a:gdLst/>
            <a:ahLst/>
            <a:cxnLst/>
            <a:rect r="r" b="b" t="t" l="l"/>
            <a:pathLst>
              <a:path h="30098576" w="18388233">
                <a:moveTo>
                  <a:pt x="0" y="0"/>
                </a:moveTo>
                <a:lnTo>
                  <a:pt x="18388232" y="0"/>
                </a:lnTo>
                <a:lnTo>
                  <a:pt x="18388232" y="30098576"/>
                </a:lnTo>
                <a:lnTo>
                  <a:pt x="0" y="30098576"/>
                </a:lnTo>
                <a:lnTo>
                  <a:pt x="0" y="0"/>
                </a:lnTo>
                <a:close/>
              </a:path>
            </a:pathLst>
          </a:custGeom>
          <a:blipFill>
            <a:blip r:embed="rId3">
              <a:alphaModFix amt="59000"/>
            </a:blip>
            <a:stretch>
              <a:fillRect l="-1445" t="-13577" r="0" b="-11562"/>
            </a:stretch>
          </a:blipFill>
        </p:spPr>
      </p:sp>
      <p:sp>
        <p:nvSpPr>
          <p:cNvPr name="TextBox 4" id="4"/>
          <p:cNvSpPr txBox="true"/>
          <p:nvPr/>
        </p:nvSpPr>
        <p:spPr>
          <a:xfrm rot="0">
            <a:off x="1216748" y="1939441"/>
            <a:ext cx="15854504" cy="7098411"/>
          </a:xfrm>
          <a:prstGeom prst="rect">
            <a:avLst/>
          </a:prstGeom>
        </p:spPr>
        <p:txBody>
          <a:bodyPr anchor="t" rtlCol="false" tIns="0" lIns="0" bIns="0" rIns="0">
            <a:spAutoFit/>
          </a:bodyPr>
          <a:lstStyle/>
          <a:p>
            <a:pPr>
              <a:lnSpc>
                <a:spcPts val="5123"/>
              </a:lnSpc>
            </a:pPr>
          </a:p>
          <a:p>
            <a:pPr>
              <a:lnSpc>
                <a:spcPts val="5123"/>
              </a:lnSpc>
            </a:pPr>
            <a:r>
              <a:rPr lang="en-US" sz="3659">
                <a:solidFill>
                  <a:srgbClr val="FFFEFC"/>
                </a:solidFill>
                <a:latin typeface="Roca Two"/>
              </a:rPr>
              <a:t>Tras la Segunda Guerra Mundial, se dio inicio a la tercera Revolución Industrial, caracterizada por la irrupción de nuevas fuentes de energía, como la nuclear y las renovables, en especial la eólica y la solar. A su vez, surgieron nuevos sectores económicos como la informática, la robótica, las telecomunicaciones y la industria aeroespacial, reemplazando gradualmente a las antiguas industrias pesadas. Esta transformación económica globalizada marcó el declive de las fronteras nacionales y la reconfiguración del poder económico, desafiando la hegemonía occidental con el surgimiento de potencias emergentes en términos demográficos y económicos.</a:t>
            </a:r>
          </a:p>
        </p:txBody>
      </p:sp>
      <p:sp>
        <p:nvSpPr>
          <p:cNvPr name="TextBox 5" id="5"/>
          <p:cNvSpPr txBox="true"/>
          <p:nvPr/>
        </p:nvSpPr>
        <p:spPr>
          <a:xfrm rot="0">
            <a:off x="1216748" y="942975"/>
            <a:ext cx="10325934" cy="1801495"/>
          </a:xfrm>
          <a:prstGeom prst="rect">
            <a:avLst/>
          </a:prstGeom>
        </p:spPr>
        <p:txBody>
          <a:bodyPr anchor="t" rtlCol="false" tIns="0" lIns="0" bIns="0" rIns="0">
            <a:spAutoFit/>
          </a:bodyPr>
          <a:lstStyle/>
          <a:p>
            <a:pPr algn="ctr">
              <a:lnSpc>
                <a:spcPts val="7279"/>
              </a:lnSpc>
            </a:pPr>
            <a:r>
              <a:rPr lang="en-US" sz="5199">
                <a:solidFill>
                  <a:srgbClr val="FFDE59"/>
                </a:solidFill>
                <a:latin typeface="Montserrat Bold"/>
              </a:rPr>
              <a:t>Tercera Revolución Industrial.</a:t>
            </a:r>
          </a:p>
          <a:p>
            <a:pPr algn="ctr">
              <a:lnSpc>
                <a:spcPts val="72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DAGBS6LCrnE</dc:identifier>
  <dcterms:modified xsi:type="dcterms:W3CDTF">2011-08-01T06:04:30Z</dcterms:modified>
  <cp:revision>1</cp:revision>
  <dc:title>Presentación Empresa Servicios Integrales Iconos Azul y Blanco</dc:title>
</cp:coreProperties>
</file>